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96" r:id="rId3"/>
    <p:sldId id="301" r:id="rId4"/>
    <p:sldId id="257" r:id="rId5"/>
    <p:sldId id="259" r:id="rId6"/>
    <p:sldId id="298" r:id="rId7"/>
    <p:sldId id="302" r:id="rId8"/>
    <p:sldId id="352" r:id="rId9"/>
    <p:sldId id="262" r:id="rId10"/>
    <p:sldId id="270" r:id="rId11"/>
    <p:sldId id="273" r:id="rId12"/>
    <p:sldId id="263" r:id="rId13"/>
    <p:sldId id="264" r:id="rId14"/>
    <p:sldId id="267" r:id="rId15"/>
    <p:sldId id="268" r:id="rId16"/>
    <p:sldId id="297" r:id="rId17"/>
    <p:sldId id="272" r:id="rId18"/>
    <p:sldId id="278" r:id="rId19"/>
    <p:sldId id="277" r:id="rId20"/>
    <p:sldId id="274" r:id="rId21"/>
    <p:sldId id="275" r:id="rId22"/>
    <p:sldId id="279" r:id="rId23"/>
    <p:sldId id="276" r:id="rId24"/>
    <p:sldId id="289" r:id="rId25"/>
    <p:sldId id="280" r:id="rId26"/>
    <p:sldId id="281" r:id="rId27"/>
    <p:sldId id="282" r:id="rId28"/>
    <p:sldId id="286" r:id="rId29"/>
    <p:sldId id="285" r:id="rId30"/>
    <p:sldId id="283" r:id="rId31"/>
    <p:sldId id="284" r:id="rId32"/>
    <p:sldId id="287" r:id="rId33"/>
    <p:sldId id="288" r:id="rId34"/>
    <p:sldId id="292" r:id="rId35"/>
    <p:sldId id="291" r:id="rId36"/>
    <p:sldId id="290" r:id="rId37"/>
    <p:sldId id="293" r:id="rId38"/>
    <p:sldId id="294" r:id="rId39"/>
    <p:sldId id="303" r:id="rId40"/>
    <p:sldId id="305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C16D6-7A1D-41FE-A33E-80D44EF6DC2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640A2EB-2EB1-4D52-AC22-8EAFF2F7F996}">
      <dgm:prSet phldrT="[文字]"/>
      <dgm:spPr>
        <a:solidFill>
          <a:srgbClr val="92D050"/>
        </a:solidFill>
      </dgm:spPr>
      <dgm:t>
        <a:bodyPr/>
        <a:lstStyle/>
        <a:p>
          <a:pPr algn="ctr"/>
          <a:r>
            <a:rPr lang="en-US" altLang="zh-TW" b="1" dirty="0" smtClean="0"/>
            <a:t>Intro R</a:t>
          </a:r>
          <a:endParaRPr lang="zh-TW" altLang="en-US" b="1" dirty="0"/>
        </a:p>
      </dgm:t>
    </dgm:pt>
    <dgm:pt modelId="{0A9E79EF-B732-4619-82BA-ACA3CB004C7A}" type="parTrans" cxnId="{ED68A175-2C94-46F2-86DF-FBE82E2BE8DB}">
      <dgm:prSet/>
      <dgm:spPr/>
      <dgm:t>
        <a:bodyPr/>
        <a:lstStyle/>
        <a:p>
          <a:pPr algn="ctr"/>
          <a:endParaRPr lang="zh-TW" altLang="en-US"/>
        </a:p>
      </dgm:t>
    </dgm:pt>
    <dgm:pt modelId="{F1A85E42-B1B0-4664-B9C5-8030AE3E7402}" type="sibTrans" cxnId="{ED68A175-2C94-46F2-86DF-FBE82E2BE8DB}">
      <dgm:prSet/>
      <dgm:spPr/>
      <dgm:t>
        <a:bodyPr/>
        <a:lstStyle/>
        <a:p>
          <a:pPr algn="ctr"/>
          <a:endParaRPr lang="zh-TW" altLang="en-US"/>
        </a:p>
      </dgm:t>
    </dgm:pt>
    <dgm:pt modelId="{48265D22-14E6-41BA-B444-314C1B895669}">
      <dgm:prSet phldrT="[文字]"/>
      <dgm:spPr>
        <a:solidFill>
          <a:srgbClr val="00B0F0"/>
        </a:solidFill>
      </dgm:spPr>
      <dgm:t>
        <a:bodyPr/>
        <a:lstStyle/>
        <a:p>
          <a:pPr algn="ctr"/>
          <a:r>
            <a:rPr lang="en-US" altLang="zh-TW" b="1" dirty="0" smtClean="0"/>
            <a:t>Import SPSS file</a:t>
          </a:r>
          <a:endParaRPr lang="zh-TW" altLang="en-US" b="1" dirty="0"/>
        </a:p>
      </dgm:t>
    </dgm:pt>
    <dgm:pt modelId="{E9DBDF45-F9FB-493D-B1CC-9122E7BCF29E}" type="parTrans" cxnId="{72E06444-E8BE-4358-9D16-9B9A665DFEB5}">
      <dgm:prSet/>
      <dgm:spPr/>
      <dgm:t>
        <a:bodyPr/>
        <a:lstStyle/>
        <a:p>
          <a:pPr algn="ctr"/>
          <a:endParaRPr lang="zh-TW" altLang="en-US"/>
        </a:p>
      </dgm:t>
    </dgm:pt>
    <dgm:pt modelId="{7083EC9B-D6D9-440C-B087-0CE5E5567182}" type="sibTrans" cxnId="{72E06444-E8BE-4358-9D16-9B9A665DFEB5}">
      <dgm:prSet/>
      <dgm:spPr/>
      <dgm:t>
        <a:bodyPr/>
        <a:lstStyle/>
        <a:p>
          <a:pPr algn="ctr"/>
          <a:endParaRPr lang="zh-TW" altLang="en-US"/>
        </a:p>
      </dgm:t>
    </dgm:pt>
    <dgm:pt modelId="{4390B73B-F780-455B-A01C-574A1DCF4ADE}">
      <dgm:prSet phldrT="[文字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altLang="zh-TW" b="1" dirty="0" smtClean="0"/>
            <a:t>Descriptive Statistics</a:t>
          </a:r>
          <a:endParaRPr lang="zh-TW" altLang="en-US" b="1" dirty="0"/>
        </a:p>
      </dgm:t>
    </dgm:pt>
    <dgm:pt modelId="{AA374A0F-10BD-4FD3-B6A2-044A76D5D0D5}" type="parTrans" cxnId="{F017A81A-60DA-4602-946D-DAB7A2DFE3E6}">
      <dgm:prSet/>
      <dgm:spPr/>
      <dgm:t>
        <a:bodyPr/>
        <a:lstStyle/>
        <a:p>
          <a:pPr algn="ctr"/>
          <a:endParaRPr lang="zh-TW" altLang="en-US"/>
        </a:p>
      </dgm:t>
    </dgm:pt>
    <dgm:pt modelId="{319B3E43-7F46-4B5E-9940-18585BBB27D8}" type="sibTrans" cxnId="{F017A81A-60DA-4602-946D-DAB7A2DFE3E6}">
      <dgm:prSet/>
      <dgm:spPr/>
      <dgm:t>
        <a:bodyPr/>
        <a:lstStyle/>
        <a:p>
          <a:pPr algn="ctr"/>
          <a:endParaRPr lang="zh-TW" altLang="en-US"/>
        </a:p>
      </dgm:t>
    </dgm:pt>
    <dgm:pt modelId="{859C4FDE-4749-4836-9C3C-8B1B9F109091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zh-TW" b="1" dirty="0" smtClean="0"/>
            <a:t>Inferential Statistics</a:t>
          </a:r>
          <a:endParaRPr lang="zh-TW" altLang="en-US" b="1" dirty="0"/>
        </a:p>
      </dgm:t>
    </dgm:pt>
    <dgm:pt modelId="{FD814CFE-F488-42E0-B6A9-9BBD8BDD5951}" type="parTrans" cxnId="{95955F56-6FA9-4CAB-B48F-9E17481F0D60}">
      <dgm:prSet/>
      <dgm:spPr/>
      <dgm:t>
        <a:bodyPr/>
        <a:lstStyle/>
        <a:p>
          <a:pPr algn="ctr"/>
          <a:endParaRPr lang="zh-TW" altLang="en-US"/>
        </a:p>
      </dgm:t>
    </dgm:pt>
    <dgm:pt modelId="{4EB0B852-9008-44AA-827B-F1440BDC9E79}" type="sibTrans" cxnId="{95955F56-6FA9-4CAB-B48F-9E17481F0D60}">
      <dgm:prSet/>
      <dgm:spPr/>
      <dgm:t>
        <a:bodyPr/>
        <a:lstStyle/>
        <a:p>
          <a:pPr algn="ctr"/>
          <a:endParaRPr lang="zh-TW" altLang="en-US"/>
        </a:p>
      </dgm:t>
    </dgm:pt>
    <dgm:pt modelId="{3D4695A1-4C70-4ACA-A6BC-65ECD5DA24C2}">
      <dgm:prSet phldrT="[文字]"/>
      <dgm:spPr>
        <a:solidFill>
          <a:srgbClr val="FF0000"/>
        </a:solidFill>
      </dgm:spPr>
      <dgm:t>
        <a:bodyPr/>
        <a:lstStyle/>
        <a:p>
          <a:pPr algn="ctr"/>
          <a:r>
            <a:rPr lang="en-US" altLang="zh-TW" b="1" dirty="0" smtClean="0"/>
            <a:t>Graphs</a:t>
          </a:r>
          <a:endParaRPr lang="zh-TW" altLang="en-US" b="1" dirty="0"/>
        </a:p>
      </dgm:t>
    </dgm:pt>
    <dgm:pt modelId="{563ADB2B-3432-4744-B0ED-052751948352}" type="parTrans" cxnId="{D879C08A-9486-4FD2-8B2E-BBAD65713F55}">
      <dgm:prSet/>
      <dgm:spPr/>
      <dgm:t>
        <a:bodyPr/>
        <a:lstStyle/>
        <a:p>
          <a:endParaRPr lang="zh-TW" altLang="en-US"/>
        </a:p>
      </dgm:t>
    </dgm:pt>
    <dgm:pt modelId="{34845A8F-7B3A-4EDB-8C40-3149D5D0ADF5}" type="sibTrans" cxnId="{D879C08A-9486-4FD2-8B2E-BBAD65713F55}">
      <dgm:prSet/>
      <dgm:spPr/>
      <dgm:t>
        <a:bodyPr/>
        <a:lstStyle/>
        <a:p>
          <a:endParaRPr lang="zh-TW" altLang="en-US" dirty="0"/>
        </a:p>
      </dgm:t>
    </dgm:pt>
    <dgm:pt modelId="{8538E350-546B-43D8-9F59-36F3FF4C660B}">
      <dgm:prSet phldrT="[文字]"/>
      <dgm:spPr>
        <a:solidFill>
          <a:srgbClr val="FFC000"/>
        </a:solidFill>
      </dgm:spPr>
      <dgm:t>
        <a:bodyPr/>
        <a:lstStyle/>
        <a:p>
          <a:pPr algn="ctr"/>
          <a:r>
            <a:rPr lang="en-US" altLang="zh-TW" b="1" dirty="0" smtClean="0"/>
            <a:t>Q&amp;A</a:t>
          </a:r>
          <a:endParaRPr lang="zh-TW" altLang="en-US" b="1" dirty="0"/>
        </a:p>
      </dgm:t>
    </dgm:pt>
    <dgm:pt modelId="{D3C71B7B-53E1-42B7-980F-66FAC1E51F19}" type="parTrans" cxnId="{2F1E7750-88CC-470D-BC43-9C1D43D28708}">
      <dgm:prSet/>
      <dgm:spPr/>
      <dgm:t>
        <a:bodyPr/>
        <a:lstStyle/>
        <a:p>
          <a:endParaRPr lang="zh-TW" altLang="en-US"/>
        </a:p>
      </dgm:t>
    </dgm:pt>
    <dgm:pt modelId="{6A6A3C1B-E2CD-4D26-8D3F-9A8FCEB1D130}" type="sibTrans" cxnId="{2F1E7750-88CC-470D-BC43-9C1D43D28708}">
      <dgm:prSet/>
      <dgm:spPr/>
      <dgm:t>
        <a:bodyPr/>
        <a:lstStyle/>
        <a:p>
          <a:endParaRPr lang="zh-TW" altLang="en-US"/>
        </a:p>
      </dgm:t>
    </dgm:pt>
    <dgm:pt modelId="{4298007B-EFBB-4DCB-A575-21578388B579}" type="pres">
      <dgm:prSet presAssocID="{469C16D6-7A1D-41FE-A33E-80D44EF6DC29}" presName="linearFlow" presStyleCnt="0">
        <dgm:presLayoutVars>
          <dgm:resizeHandles val="exact"/>
        </dgm:presLayoutVars>
      </dgm:prSet>
      <dgm:spPr/>
    </dgm:pt>
    <dgm:pt modelId="{5FF98099-68AD-4E81-B399-F43CD5CD28C8}" type="pres">
      <dgm:prSet presAssocID="{3640A2EB-2EB1-4D52-AC22-8EAFF2F7F996}" presName="node" presStyleLbl="node1" presStyleIdx="0" presStyleCnt="6" custLinFactX="-63018" custLinFactNeighborX="-100000" custLinFactNeighborY="194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53727-3500-456F-ADC6-A2FA21F255E5}" type="pres">
      <dgm:prSet presAssocID="{F1A85E42-B1B0-4664-B9C5-8030AE3E7402}" presName="sibTrans" presStyleLbl="sibTrans2D1" presStyleIdx="0" presStyleCnt="5" custAng="179408"/>
      <dgm:spPr/>
      <dgm:t>
        <a:bodyPr/>
        <a:lstStyle/>
        <a:p>
          <a:endParaRPr lang="zh-TW" altLang="en-US"/>
        </a:p>
      </dgm:t>
    </dgm:pt>
    <dgm:pt modelId="{1F553823-DAAE-41AC-8594-50E2B5ED6DA4}" type="pres">
      <dgm:prSet presAssocID="{F1A85E42-B1B0-4664-B9C5-8030AE3E7402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0A6CBDD5-7210-4560-9162-086518491C3C}" type="pres">
      <dgm:prSet presAssocID="{48265D22-14E6-41BA-B444-314C1B895669}" presName="node" presStyleLbl="node1" presStyleIdx="1" presStyleCnt="6" custAng="0" custLinFactX="-58536" custLinFactNeighborX="-100000" custLinFactNeighborY="283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95F19D-502A-4CF1-B6A1-9C922D7E3BC9}" type="pres">
      <dgm:prSet presAssocID="{7083EC9B-D6D9-440C-B087-0CE5E5567182}" presName="sibTrans" presStyleLbl="sibTrans2D1" presStyleIdx="1" presStyleCnt="5" custAng="10773052" custFlipHor="1" custScaleX="105140" custLinFactNeighborX="870"/>
      <dgm:spPr/>
      <dgm:t>
        <a:bodyPr/>
        <a:lstStyle/>
        <a:p>
          <a:endParaRPr lang="zh-TW" altLang="en-US"/>
        </a:p>
      </dgm:t>
    </dgm:pt>
    <dgm:pt modelId="{3EA0D897-6C59-4F91-9DBA-333F78B85920}" type="pres">
      <dgm:prSet presAssocID="{7083EC9B-D6D9-440C-B087-0CE5E5567182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C18EED27-0F0B-4538-8FFF-BB04B9A5DC81}" type="pres">
      <dgm:prSet presAssocID="{4390B73B-F780-455B-A01C-574A1DCF4ADE}" presName="node" presStyleLbl="node1" presStyleIdx="2" presStyleCnt="6" custLinFactY="-83898" custLinFactNeighborX="-22285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11FD02-E181-4C91-BC57-EC62EC7A44F7}" type="pres">
      <dgm:prSet presAssocID="{319B3E43-7F46-4B5E-9940-18585BBB27D8}" presName="sibTrans" presStyleLbl="sibTrans2D1" presStyleIdx="2" presStyleCnt="5" custAng="60166"/>
      <dgm:spPr/>
      <dgm:t>
        <a:bodyPr/>
        <a:lstStyle/>
        <a:p>
          <a:endParaRPr lang="zh-TW" altLang="en-US"/>
        </a:p>
      </dgm:t>
    </dgm:pt>
    <dgm:pt modelId="{27DAC15A-E6AD-41EA-9F67-B3B4CF1E2ABA}" type="pres">
      <dgm:prSet presAssocID="{319B3E43-7F46-4B5E-9940-18585BBB27D8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B5E96DC2-4615-47DD-A42D-2CFA8690041C}" type="pres">
      <dgm:prSet presAssocID="{859C4FDE-4749-4836-9C3C-8B1B9F109091}" presName="node" presStyleLbl="node1" presStyleIdx="3" presStyleCnt="6" custLinFactY="-285686" custLinFactNeighborX="-23761" custLinFactNeighborY="-3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C3DB16-A70F-4E98-97E7-C5262652C207}" type="pres">
      <dgm:prSet presAssocID="{4EB0B852-9008-44AA-827B-F1440BDC9E79}" presName="sibTrans" presStyleLbl="sibTrans2D1" presStyleIdx="3" presStyleCnt="5" custAng="21586270" custScaleX="82607" custLinFactNeighborX="523" custLinFactNeighborY="-20391"/>
      <dgm:spPr/>
      <dgm:t>
        <a:bodyPr/>
        <a:lstStyle/>
        <a:p>
          <a:endParaRPr lang="zh-TW" altLang="en-US"/>
        </a:p>
      </dgm:t>
    </dgm:pt>
    <dgm:pt modelId="{11602E7C-C8E4-4A66-A932-D89D802E5DBC}" type="pres">
      <dgm:prSet presAssocID="{4EB0B852-9008-44AA-827B-F1440BDC9E79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975DC0DB-09A0-4626-AB27-AE5D41A94CED}" type="pres">
      <dgm:prSet presAssocID="{3D4695A1-4C70-4ACA-A6BC-65ECD5DA24C2}" presName="node" presStyleLbl="node1" presStyleIdx="4" presStyleCnt="6" custLinFactX="18954" custLinFactY="-384660" custLinFactNeighborX="100000" custLinFactNeighborY="-4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FDB01C-350F-462E-BB29-2C081BC75990}" type="pres">
      <dgm:prSet presAssocID="{34845A8F-7B3A-4EDB-8C40-3149D5D0ADF5}" presName="sibTrans" presStyleLbl="sibTrans2D1" presStyleIdx="4" presStyleCnt="5" custAng="75787"/>
      <dgm:spPr/>
      <dgm:t>
        <a:bodyPr/>
        <a:lstStyle/>
        <a:p>
          <a:endParaRPr lang="zh-TW" altLang="en-US"/>
        </a:p>
      </dgm:t>
    </dgm:pt>
    <dgm:pt modelId="{26F396AD-DA5B-4778-B927-D27C78C0D8E7}" type="pres">
      <dgm:prSet presAssocID="{34845A8F-7B3A-4EDB-8C40-3149D5D0ADF5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C8C194B6-309B-4632-AE97-E514DFF9DB3F}" type="pres">
      <dgm:prSet presAssocID="{8538E350-546B-43D8-9F59-36F3FF4C660B}" presName="node" presStyleLbl="node1" presStyleIdx="5" presStyleCnt="6" custLinFactX="20831" custLinFactY="-381429" custLinFactNeighborX="100000" custLinFactNeighborY="-4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D46147-C474-4F2C-9BD5-0F5D931A8455}" type="presOf" srcId="{3640A2EB-2EB1-4D52-AC22-8EAFF2F7F996}" destId="{5FF98099-68AD-4E81-B399-F43CD5CD28C8}" srcOrd="0" destOrd="0" presId="urn:microsoft.com/office/officeart/2005/8/layout/process2"/>
    <dgm:cxn modelId="{E0F2E276-27D1-4FF9-9319-6AFF050113A6}" type="presOf" srcId="{319B3E43-7F46-4B5E-9940-18585BBB27D8}" destId="{2711FD02-E181-4C91-BC57-EC62EC7A44F7}" srcOrd="0" destOrd="0" presId="urn:microsoft.com/office/officeart/2005/8/layout/process2"/>
    <dgm:cxn modelId="{ED644D3E-18A3-4BA1-9677-856A2CFB50D9}" type="presOf" srcId="{3D4695A1-4C70-4ACA-A6BC-65ECD5DA24C2}" destId="{975DC0DB-09A0-4626-AB27-AE5D41A94CED}" srcOrd="0" destOrd="0" presId="urn:microsoft.com/office/officeart/2005/8/layout/process2"/>
    <dgm:cxn modelId="{EE960E03-A574-4358-935B-9AC162BCB73F}" type="presOf" srcId="{8538E350-546B-43D8-9F59-36F3FF4C660B}" destId="{C8C194B6-309B-4632-AE97-E514DFF9DB3F}" srcOrd="0" destOrd="0" presId="urn:microsoft.com/office/officeart/2005/8/layout/process2"/>
    <dgm:cxn modelId="{3F02E362-378E-4F3F-9A20-A544FC45DA59}" type="presOf" srcId="{469C16D6-7A1D-41FE-A33E-80D44EF6DC29}" destId="{4298007B-EFBB-4DCB-A575-21578388B579}" srcOrd="0" destOrd="0" presId="urn:microsoft.com/office/officeart/2005/8/layout/process2"/>
    <dgm:cxn modelId="{F69D604F-E8AB-41E3-BE1D-57F7E24F66DF}" type="presOf" srcId="{859C4FDE-4749-4836-9C3C-8B1B9F109091}" destId="{B5E96DC2-4615-47DD-A42D-2CFA8690041C}" srcOrd="0" destOrd="0" presId="urn:microsoft.com/office/officeart/2005/8/layout/process2"/>
    <dgm:cxn modelId="{78AB7B65-4383-495B-A794-C8BA1E808647}" type="presOf" srcId="{7083EC9B-D6D9-440C-B087-0CE5E5567182}" destId="{F295F19D-502A-4CF1-B6A1-9C922D7E3BC9}" srcOrd="0" destOrd="0" presId="urn:microsoft.com/office/officeart/2005/8/layout/process2"/>
    <dgm:cxn modelId="{F017A81A-60DA-4602-946D-DAB7A2DFE3E6}" srcId="{469C16D6-7A1D-41FE-A33E-80D44EF6DC29}" destId="{4390B73B-F780-455B-A01C-574A1DCF4ADE}" srcOrd="2" destOrd="0" parTransId="{AA374A0F-10BD-4FD3-B6A2-044A76D5D0D5}" sibTransId="{319B3E43-7F46-4B5E-9940-18585BBB27D8}"/>
    <dgm:cxn modelId="{9FA9C665-DD2B-4315-B456-886ADCB0D78C}" type="presOf" srcId="{34845A8F-7B3A-4EDB-8C40-3149D5D0ADF5}" destId="{C6FDB01C-350F-462E-BB29-2C081BC75990}" srcOrd="0" destOrd="0" presId="urn:microsoft.com/office/officeart/2005/8/layout/process2"/>
    <dgm:cxn modelId="{D879C08A-9486-4FD2-8B2E-BBAD65713F55}" srcId="{469C16D6-7A1D-41FE-A33E-80D44EF6DC29}" destId="{3D4695A1-4C70-4ACA-A6BC-65ECD5DA24C2}" srcOrd="4" destOrd="0" parTransId="{563ADB2B-3432-4744-B0ED-052751948352}" sibTransId="{34845A8F-7B3A-4EDB-8C40-3149D5D0ADF5}"/>
    <dgm:cxn modelId="{2F1E7750-88CC-470D-BC43-9C1D43D28708}" srcId="{469C16D6-7A1D-41FE-A33E-80D44EF6DC29}" destId="{8538E350-546B-43D8-9F59-36F3FF4C660B}" srcOrd="5" destOrd="0" parTransId="{D3C71B7B-53E1-42B7-980F-66FAC1E51F19}" sibTransId="{6A6A3C1B-E2CD-4D26-8D3F-9A8FCEB1D130}"/>
    <dgm:cxn modelId="{B97C9F73-C0BC-484C-807B-25E138BA15F7}" type="presOf" srcId="{34845A8F-7B3A-4EDB-8C40-3149D5D0ADF5}" destId="{26F396AD-DA5B-4778-B927-D27C78C0D8E7}" srcOrd="1" destOrd="0" presId="urn:microsoft.com/office/officeart/2005/8/layout/process2"/>
    <dgm:cxn modelId="{72E06444-E8BE-4358-9D16-9B9A665DFEB5}" srcId="{469C16D6-7A1D-41FE-A33E-80D44EF6DC29}" destId="{48265D22-14E6-41BA-B444-314C1B895669}" srcOrd="1" destOrd="0" parTransId="{E9DBDF45-F9FB-493D-B1CC-9122E7BCF29E}" sibTransId="{7083EC9B-D6D9-440C-B087-0CE5E5567182}"/>
    <dgm:cxn modelId="{F6D1DBDC-2561-4F1E-A0FF-BD57317F1C26}" type="presOf" srcId="{48265D22-14E6-41BA-B444-314C1B895669}" destId="{0A6CBDD5-7210-4560-9162-086518491C3C}" srcOrd="0" destOrd="0" presId="urn:microsoft.com/office/officeart/2005/8/layout/process2"/>
    <dgm:cxn modelId="{E23AFCD6-30C9-4F56-9D68-6B4BDDB687ED}" type="presOf" srcId="{7083EC9B-D6D9-440C-B087-0CE5E5567182}" destId="{3EA0D897-6C59-4F91-9DBA-333F78B85920}" srcOrd="1" destOrd="0" presId="urn:microsoft.com/office/officeart/2005/8/layout/process2"/>
    <dgm:cxn modelId="{9E50009A-4AE5-4FA8-B5C0-58E0A045D082}" type="presOf" srcId="{319B3E43-7F46-4B5E-9940-18585BBB27D8}" destId="{27DAC15A-E6AD-41EA-9F67-B3B4CF1E2ABA}" srcOrd="1" destOrd="0" presId="urn:microsoft.com/office/officeart/2005/8/layout/process2"/>
    <dgm:cxn modelId="{F44B5732-33FB-4E07-8F66-9C7714C7CA90}" type="presOf" srcId="{4EB0B852-9008-44AA-827B-F1440BDC9E79}" destId="{9FC3DB16-A70F-4E98-97E7-C5262652C207}" srcOrd="0" destOrd="0" presId="urn:microsoft.com/office/officeart/2005/8/layout/process2"/>
    <dgm:cxn modelId="{95955F56-6FA9-4CAB-B48F-9E17481F0D60}" srcId="{469C16D6-7A1D-41FE-A33E-80D44EF6DC29}" destId="{859C4FDE-4749-4836-9C3C-8B1B9F109091}" srcOrd="3" destOrd="0" parTransId="{FD814CFE-F488-42E0-B6A9-9BBD8BDD5951}" sibTransId="{4EB0B852-9008-44AA-827B-F1440BDC9E79}"/>
    <dgm:cxn modelId="{ED68A175-2C94-46F2-86DF-FBE82E2BE8DB}" srcId="{469C16D6-7A1D-41FE-A33E-80D44EF6DC29}" destId="{3640A2EB-2EB1-4D52-AC22-8EAFF2F7F996}" srcOrd="0" destOrd="0" parTransId="{0A9E79EF-B732-4619-82BA-ACA3CB004C7A}" sibTransId="{F1A85E42-B1B0-4664-B9C5-8030AE3E7402}"/>
    <dgm:cxn modelId="{C11F4585-1323-4289-9BDE-6617DED12ACA}" type="presOf" srcId="{4390B73B-F780-455B-A01C-574A1DCF4ADE}" destId="{C18EED27-0F0B-4538-8FFF-BB04B9A5DC81}" srcOrd="0" destOrd="0" presId="urn:microsoft.com/office/officeart/2005/8/layout/process2"/>
    <dgm:cxn modelId="{39A7EBA6-2C27-4322-AD3A-1D33CED50E91}" type="presOf" srcId="{4EB0B852-9008-44AA-827B-F1440BDC9E79}" destId="{11602E7C-C8E4-4A66-A932-D89D802E5DBC}" srcOrd="1" destOrd="0" presId="urn:microsoft.com/office/officeart/2005/8/layout/process2"/>
    <dgm:cxn modelId="{974D8C63-FCE5-4926-917B-B12C2C7F8B1C}" type="presOf" srcId="{F1A85E42-B1B0-4664-B9C5-8030AE3E7402}" destId="{1F553823-DAAE-41AC-8594-50E2B5ED6DA4}" srcOrd="1" destOrd="0" presId="urn:microsoft.com/office/officeart/2005/8/layout/process2"/>
    <dgm:cxn modelId="{D09E48E5-5716-4A94-B4DF-0C03E75ACAA0}" type="presOf" srcId="{F1A85E42-B1B0-4664-B9C5-8030AE3E7402}" destId="{76C53727-3500-456F-ADC6-A2FA21F255E5}" srcOrd="0" destOrd="0" presId="urn:microsoft.com/office/officeart/2005/8/layout/process2"/>
    <dgm:cxn modelId="{BC45BF50-D35C-48B8-A62F-F1847FEF5703}" type="presParOf" srcId="{4298007B-EFBB-4DCB-A575-21578388B579}" destId="{5FF98099-68AD-4E81-B399-F43CD5CD28C8}" srcOrd="0" destOrd="0" presId="urn:microsoft.com/office/officeart/2005/8/layout/process2"/>
    <dgm:cxn modelId="{E2CAE664-B488-4056-B004-7EBEBF98EBA7}" type="presParOf" srcId="{4298007B-EFBB-4DCB-A575-21578388B579}" destId="{76C53727-3500-456F-ADC6-A2FA21F255E5}" srcOrd="1" destOrd="0" presId="urn:microsoft.com/office/officeart/2005/8/layout/process2"/>
    <dgm:cxn modelId="{92839B80-D500-4CF3-A115-7CD41553379F}" type="presParOf" srcId="{76C53727-3500-456F-ADC6-A2FA21F255E5}" destId="{1F553823-DAAE-41AC-8594-50E2B5ED6DA4}" srcOrd="0" destOrd="0" presId="urn:microsoft.com/office/officeart/2005/8/layout/process2"/>
    <dgm:cxn modelId="{C2718B93-F226-47ED-9355-855DD012027A}" type="presParOf" srcId="{4298007B-EFBB-4DCB-A575-21578388B579}" destId="{0A6CBDD5-7210-4560-9162-086518491C3C}" srcOrd="2" destOrd="0" presId="urn:microsoft.com/office/officeart/2005/8/layout/process2"/>
    <dgm:cxn modelId="{6AF6A6E9-3F9F-49FD-91DB-5F7F5D3D968D}" type="presParOf" srcId="{4298007B-EFBB-4DCB-A575-21578388B579}" destId="{F295F19D-502A-4CF1-B6A1-9C922D7E3BC9}" srcOrd="3" destOrd="0" presId="urn:microsoft.com/office/officeart/2005/8/layout/process2"/>
    <dgm:cxn modelId="{29205A7A-7EA0-494B-88DC-0A07523F1C6A}" type="presParOf" srcId="{F295F19D-502A-4CF1-B6A1-9C922D7E3BC9}" destId="{3EA0D897-6C59-4F91-9DBA-333F78B85920}" srcOrd="0" destOrd="0" presId="urn:microsoft.com/office/officeart/2005/8/layout/process2"/>
    <dgm:cxn modelId="{DABC9984-92E7-42D4-8583-7A2F50DBDEEC}" type="presParOf" srcId="{4298007B-EFBB-4DCB-A575-21578388B579}" destId="{C18EED27-0F0B-4538-8FFF-BB04B9A5DC81}" srcOrd="4" destOrd="0" presId="urn:microsoft.com/office/officeart/2005/8/layout/process2"/>
    <dgm:cxn modelId="{F41A874E-DCB7-4FD7-9905-C94B9D0B6013}" type="presParOf" srcId="{4298007B-EFBB-4DCB-A575-21578388B579}" destId="{2711FD02-E181-4C91-BC57-EC62EC7A44F7}" srcOrd="5" destOrd="0" presId="urn:microsoft.com/office/officeart/2005/8/layout/process2"/>
    <dgm:cxn modelId="{D4757D9B-CDC2-4FD8-BF4F-53CDC16E5AAC}" type="presParOf" srcId="{2711FD02-E181-4C91-BC57-EC62EC7A44F7}" destId="{27DAC15A-E6AD-41EA-9F67-B3B4CF1E2ABA}" srcOrd="0" destOrd="0" presId="urn:microsoft.com/office/officeart/2005/8/layout/process2"/>
    <dgm:cxn modelId="{E5A7D0F4-6603-4CFF-B623-0FE7458E698F}" type="presParOf" srcId="{4298007B-EFBB-4DCB-A575-21578388B579}" destId="{B5E96DC2-4615-47DD-A42D-2CFA8690041C}" srcOrd="6" destOrd="0" presId="urn:microsoft.com/office/officeart/2005/8/layout/process2"/>
    <dgm:cxn modelId="{F6F37819-B753-492A-98DF-40D7CBA76D57}" type="presParOf" srcId="{4298007B-EFBB-4DCB-A575-21578388B579}" destId="{9FC3DB16-A70F-4E98-97E7-C5262652C207}" srcOrd="7" destOrd="0" presId="urn:microsoft.com/office/officeart/2005/8/layout/process2"/>
    <dgm:cxn modelId="{C55ABD01-76A7-40DA-87BC-06072E0BB9F1}" type="presParOf" srcId="{9FC3DB16-A70F-4E98-97E7-C5262652C207}" destId="{11602E7C-C8E4-4A66-A932-D89D802E5DBC}" srcOrd="0" destOrd="0" presId="urn:microsoft.com/office/officeart/2005/8/layout/process2"/>
    <dgm:cxn modelId="{4EE56DB3-F968-4AF4-8BCE-1EBD53C176AB}" type="presParOf" srcId="{4298007B-EFBB-4DCB-A575-21578388B579}" destId="{975DC0DB-09A0-4626-AB27-AE5D41A94CED}" srcOrd="8" destOrd="0" presId="urn:microsoft.com/office/officeart/2005/8/layout/process2"/>
    <dgm:cxn modelId="{1FD5EE89-24A7-42B3-ACB2-2FA4B2F4B57C}" type="presParOf" srcId="{4298007B-EFBB-4DCB-A575-21578388B579}" destId="{C6FDB01C-350F-462E-BB29-2C081BC75990}" srcOrd="9" destOrd="0" presId="urn:microsoft.com/office/officeart/2005/8/layout/process2"/>
    <dgm:cxn modelId="{0AC0B50A-F2B1-40BF-B25F-A3D89B1D128C}" type="presParOf" srcId="{C6FDB01C-350F-462E-BB29-2C081BC75990}" destId="{26F396AD-DA5B-4778-B927-D27C78C0D8E7}" srcOrd="0" destOrd="0" presId="urn:microsoft.com/office/officeart/2005/8/layout/process2"/>
    <dgm:cxn modelId="{57D8DD01-87EB-4A87-BFDB-FDDE5CAA6BCF}" type="presParOf" srcId="{4298007B-EFBB-4DCB-A575-21578388B579}" destId="{C8C194B6-309B-4632-AE97-E514DFF9DB3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98099-68AD-4E81-B399-F43CD5CD28C8}">
      <dsp:nvSpPr>
        <dsp:cNvPr id="0" name=""/>
        <dsp:cNvSpPr/>
      </dsp:nvSpPr>
      <dsp:spPr>
        <a:xfrm>
          <a:off x="3304527" y="98887"/>
          <a:ext cx="1767781" cy="98210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Intro R</a:t>
          </a:r>
          <a:endParaRPr lang="zh-TW" altLang="en-US" sz="2400" b="1" kern="1200" dirty="0"/>
        </a:p>
      </dsp:txBody>
      <dsp:txXfrm>
        <a:off x="3333292" y="127652"/>
        <a:ext cx="1710251" cy="924570"/>
      </dsp:txXfrm>
    </dsp:sp>
    <dsp:sp modelId="{76C53727-3500-456F-ADC6-A2FA21F255E5}">
      <dsp:nvSpPr>
        <dsp:cNvPr id="0" name=""/>
        <dsp:cNvSpPr/>
      </dsp:nvSpPr>
      <dsp:spPr>
        <a:xfrm rot="5400000">
          <a:off x="4027235" y="1127382"/>
          <a:ext cx="401597" cy="4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-5400000">
        <a:off x="4095450" y="1147557"/>
        <a:ext cx="265167" cy="281118"/>
      </dsp:txXfrm>
    </dsp:sp>
    <dsp:sp modelId="{0A6CBDD5-7210-4560-9162-086518491C3C}">
      <dsp:nvSpPr>
        <dsp:cNvPr id="0" name=""/>
        <dsp:cNvSpPr/>
      </dsp:nvSpPr>
      <dsp:spPr>
        <a:xfrm>
          <a:off x="3383759" y="1615722"/>
          <a:ext cx="1767781" cy="98210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Import SPSS file</a:t>
          </a:r>
          <a:endParaRPr lang="zh-TW" altLang="en-US" sz="2400" b="1" kern="1200" dirty="0"/>
        </a:p>
      </dsp:txBody>
      <dsp:txXfrm>
        <a:off x="3412524" y="1644487"/>
        <a:ext cx="1710251" cy="924570"/>
      </dsp:txXfrm>
    </dsp:sp>
    <dsp:sp modelId="{F295F19D-502A-4CF1-B6A1-9C922D7E3BC9}">
      <dsp:nvSpPr>
        <dsp:cNvPr id="0" name=""/>
        <dsp:cNvSpPr/>
      </dsp:nvSpPr>
      <dsp:spPr>
        <a:xfrm rot="10800000" flipH="1">
          <a:off x="5223467" y="1895240"/>
          <a:ext cx="505348" cy="4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5223467" y="1983629"/>
        <a:ext cx="372765" cy="265167"/>
      </dsp:txXfrm>
    </dsp:sp>
    <dsp:sp modelId="{C18EED27-0F0B-4538-8FFF-BB04B9A5DC81}">
      <dsp:nvSpPr>
        <dsp:cNvPr id="0" name=""/>
        <dsp:cNvSpPr/>
      </dsp:nvSpPr>
      <dsp:spPr>
        <a:xfrm>
          <a:off x="5792379" y="1634603"/>
          <a:ext cx="1767781" cy="9821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Descriptive Statistics</a:t>
          </a:r>
          <a:endParaRPr lang="zh-TW" altLang="en-US" sz="2400" b="1" kern="1200" dirty="0"/>
        </a:p>
      </dsp:txBody>
      <dsp:txXfrm>
        <a:off x="5821144" y="1663368"/>
        <a:ext cx="1710251" cy="924570"/>
      </dsp:txXfrm>
    </dsp:sp>
    <dsp:sp modelId="{2711FD02-E181-4C91-BC57-EC62EC7A44F7}">
      <dsp:nvSpPr>
        <dsp:cNvPr id="0" name=""/>
        <dsp:cNvSpPr/>
      </dsp:nvSpPr>
      <dsp:spPr>
        <a:xfrm rot="16200000">
          <a:off x="6472466" y="1159325"/>
          <a:ext cx="381516" cy="4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5400000">
        <a:off x="6530641" y="1303995"/>
        <a:ext cx="265167" cy="267061"/>
      </dsp:txXfrm>
    </dsp:sp>
    <dsp:sp modelId="{B5E96DC2-4615-47DD-A42D-2CFA8690041C}">
      <dsp:nvSpPr>
        <dsp:cNvPr id="0" name=""/>
        <dsp:cNvSpPr/>
      </dsp:nvSpPr>
      <dsp:spPr>
        <a:xfrm>
          <a:off x="5766287" y="143892"/>
          <a:ext cx="1767781" cy="9821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Inferential Statistics</a:t>
          </a:r>
          <a:endParaRPr lang="zh-TW" altLang="en-US" sz="2400" b="1" kern="1200" dirty="0"/>
        </a:p>
      </dsp:txBody>
      <dsp:txXfrm>
        <a:off x="5795052" y="172657"/>
        <a:ext cx="1710251" cy="924570"/>
      </dsp:txXfrm>
    </dsp:sp>
    <dsp:sp modelId="{9FC3DB16-A70F-4E98-97E7-C5262652C207}">
      <dsp:nvSpPr>
        <dsp:cNvPr id="0" name=""/>
        <dsp:cNvSpPr/>
      </dsp:nvSpPr>
      <dsp:spPr>
        <a:xfrm>
          <a:off x="7680668" y="328891"/>
          <a:ext cx="467832" cy="4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7680668" y="417280"/>
        <a:ext cx="335249" cy="265167"/>
      </dsp:txXfrm>
    </dsp:sp>
    <dsp:sp modelId="{975DC0DB-09A0-4626-AB27-AE5D41A94CED}">
      <dsp:nvSpPr>
        <dsp:cNvPr id="0" name=""/>
        <dsp:cNvSpPr/>
      </dsp:nvSpPr>
      <dsp:spPr>
        <a:xfrm>
          <a:off x="8289176" y="153968"/>
          <a:ext cx="1767781" cy="982100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Graphs</a:t>
          </a:r>
          <a:endParaRPr lang="zh-TW" altLang="en-US" sz="2400" b="1" kern="1200" dirty="0"/>
        </a:p>
      </dsp:txBody>
      <dsp:txXfrm>
        <a:off x="8317941" y="182733"/>
        <a:ext cx="1710251" cy="924570"/>
      </dsp:txXfrm>
    </dsp:sp>
    <dsp:sp modelId="{C6FDB01C-350F-462E-BB29-2C081BC75990}">
      <dsp:nvSpPr>
        <dsp:cNvPr id="0" name=""/>
        <dsp:cNvSpPr/>
      </dsp:nvSpPr>
      <dsp:spPr>
        <a:xfrm rot="5400000">
          <a:off x="8993566" y="1176487"/>
          <a:ext cx="392181" cy="4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 rot="-5400000">
        <a:off x="9057073" y="1201369"/>
        <a:ext cx="265167" cy="274527"/>
      </dsp:txXfrm>
    </dsp:sp>
    <dsp:sp modelId="{C8C194B6-309B-4632-AE97-E514DFF9DB3F}">
      <dsp:nvSpPr>
        <dsp:cNvPr id="0" name=""/>
        <dsp:cNvSpPr/>
      </dsp:nvSpPr>
      <dsp:spPr>
        <a:xfrm>
          <a:off x="8322357" y="1658851"/>
          <a:ext cx="1767781" cy="982100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Q&amp;A</a:t>
          </a:r>
          <a:endParaRPr lang="zh-TW" altLang="en-US" sz="2400" b="1" kern="1200" dirty="0"/>
        </a:p>
      </dsp:txBody>
      <dsp:txXfrm>
        <a:off x="8351122" y="1687616"/>
        <a:ext cx="1710251" cy="924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3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6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0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4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6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7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9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7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4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6E51D4-68FE-4B41-B984-C8E0B3C9D026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EA515C-2AAB-4807-B5DF-52FCCA0F0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9600" b="1" dirty="0" smtClean="0">
                <a:solidFill>
                  <a:srgbClr val="FFC000"/>
                </a:solidFill>
              </a:rPr>
              <a:t>I</a:t>
            </a:r>
            <a:r>
              <a:rPr lang="en-US" sz="7200" b="1" dirty="0" smtClean="0">
                <a:solidFill>
                  <a:srgbClr val="FF0000"/>
                </a:solidFill>
              </a:rPr>
              <a:t>❤</a:t>
            </a:r>
            <a:r>
              <a:rPr lang="en-US" sz="9600" b="1" dirty="0">
                <a:solidFill>
                  <a:srgbClr val="92D050"/>
                </a:solidFill>
              </a:rPr>
              <a:t>R</a:t>
            </a:r>
            <a:endParaRPr lang="en-US" sz="88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100" b="1" dirty="0" smtClean="0"/>
              <a:t>Kin Wong (Sam)</a:t>
            </a:r>
          </a:p>
          <a:p>
            <a:r>
              <a:rPr lang="en-US" sz="3100" u="sng" dirty="0" smtClean="0">
                <a:solidFill>
                  <a:srgbClr val="0070C0"/>
                </a:solidFill>
              </a:rPr>
              <a:t>kiwong@jjay.cuny.edu</a:t>
            </a:r>
            <a:endParaRPr lang="en-US" sz="31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/>
              <a:t>tcltk</a:t>
            </a:r>
            <a:r>
              <a:rPr lang="en-US" altLang="zh-TW" b="1" dirty="0" smtClean="0"/>
              <a:t> (Select a File with GUI)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600" b="1" dirty="0" smtClean="0"/>
              <a:t>library() loads </a:t>
            </a:r>
            <a:r>
              <a:rPr lang="en-US" altLang="zh-TW" sz="3600" b="1" dirty="0" err="1" smtClean="0"/>
              <a:t>tcltk</a:t>
            </a:r>
            <a:r>
              <a:rPr lang="en-US" altLang="zh-TW" sz="3600" b="1" dirty="0" smtClean="0"/>
              <a:t> package into memory</a:t>
            </a:r>
          </a:p>
          <a:p>
            <a:pPr lvl="1"/>
            <a:r>
              <a:rPr lang="en-US" altLang="zh-TW" sz="3000" dirty="0">
                <a:solidFill>
                  <a:srgbClr val="FF0000"/>
                </a:solidFill>
              </a:rPr>
              <a:t>library(</a:t>
            </a:r>
            <a:r>
              <a:rPr lang="en-US" altLang="zh-TW" sz="3000" dirty="0" err="1">
                <a:solidFill>
                  <a:srgbClr val="FF0000"/>
                </a:solidFill>
              </a:rPr>
              <a:t>tcltk</a:t>
            </a:r>
            <a:r>
              <a:rPr lang="en-US" altLang="zh-TW" sz="3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3600" b="1" dirty="0" smtClean="0"/>
              <a:t>R opens a select file window</a:t>
            </a:r>
          </a:p>
          <a:p>
            <a:pPr lvl="1"/>
            <a:r>
              <a:rPr lang="en-US" altLang="zh-TW" sz="3000" dirty="0" smtClean="0">
                <a:solidFill>
                  <a:srgbClr val="FF0000"/>
                </a:solidFill>
              </a:rPr>
              <a:t>dataset </a:t>
            </a:r>
            <a:r>
              <a:rPr lang="en-US" altLang="zh-TW" sz="3000" dirty="0">
                <a:solidFill>
                  <a:srgbClr val="FF0000"/>
                </a:solidFill>
              </a:rPr>
              <a:t>&lt;- </a:t>
            </a:r>
            <a:r>
              <a:rPr lang="en-US" altLang="zh-TW" sz="3000" dirty="0" err="1" smtClean="0">
                <a:solidFill>
                  <a:srgbClr val="FF0000"/>
                </a:solidFill>
              </a:rPr>
              <a:t>tclvalue</a:t>
            </a:r>
            <a:r>
              <a:rPr lang="en-US" altLang="zh-TW" sz="3000" dirty="0" smtClean="0">
                <a:solidFill>
                  <a:srgbClr val="FF0000"/>
                </a:solidFill>
              </a:rPr>
              <a:t>(</a:t>
            </a:r>
            <a:r>
              <a:rPr lang="en-US" altLang="zh-TW" sz="3000" dirty="0" err="1" smtClean="0">
                <a:solidFill>
                  <a:srgbClr val="FF0000"/>
                </a:solidFill>
              </a:rPr>
              <a:t>tkgetOpenFile</a:t>
            </a:r>
            <a:r>
              <a:rPr lang="en-US" altLang="zh-TW" sz="3000" dirty="0" smtClean="0">
                <a:solidFill>
                  <a:srgbClr val="FF0000"/>
                </a:solidFill>
              </a:rPr>
              <a:t>(</a:t>
            </a:r>
            <a:r>
              <a:rPr lang="en-US" altLang="zh-TW" sz="3000" dirty="0" err="1" smtClean="0">
                <a:solidFill>
                  <a:srgbClr val="FF0000"/>
                </a:solidFill>
              </a:rPr>
              <a:t>filetypes</a:t>
            </a:r>
            <a:r>
              <a:rPr lang="en-US" altLang="zh-TW" sz="3000" dirty="0">
                <a:solidFill>
                  <a:srgbClr val="FF0000"/>
                </a:solidFill>
              </a:rPr>
              <a:t>="{{All files} </a:t>
            </a:r>
            <a:r>
              <a:rPr lang="en-US" altLang="zh-TW" sz="3000" dirty="0" smtClean="0">
                <a:solidFill>
                  <a:srgbClr val="FF0000"/>
                </a:solidFill>
              </a:rPr>
              <a:t>*}"))</a:t>
            </a:r>
          </a:p>
          <a:p>
            <a:r>
              <a:rPr lang="en-US" altLang="zh-TW" sz="3600" b="1" dirty="0" smtClean="0"/>
              <a:t>Check dataset file location: </a:t>
            </a:r>
            <a:endParaRPr lang="en-US" altLang="zh-TW" sz="3600" b="1" dirty="0"/>
          </a:p>
          <a:p>
            <a:pPr lvl="1"/>
            <a:r>
              <a:rPr lang="en-US" altLang="zh-TW" sz="3000" dirty="0" smtClean="0">
                <a:solidFill>
                  <a:srgbClr val="FF0000"/>
                </a:solidFill>
              </a:rPr>
              <a:t>dataset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tcltk</a:t>
            </a:r>
            <a:r>
              <a:rPr lang="en-US" altLang="zh-TW" b="1" dirty="0" smtClean="0"/>
              <a:t> (Successful)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35" t="17477" r="23183" b="33818"/>
          <a:stretch/>
        </p:blipFill>
        <p:spPr>
          <a:xfrm>
            <a:off x="2751081" y="2506717"/>
            <a:ext cx="6321974" cy="34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Import </a:t>
            </a:r>
            <a:r>
              <a:rPr lang="en-US" altLang="zh-TW" b="1" dirty="0" smtClean="0"/>
              <a:t>SAV in 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3500" b="1" dirty="0" smtClean="0"/>
              <a:t>Install foreign package to import SPSS file</a:t>
            </a:r>
            <a:endParaRPr lang="en-US" altLang="zh-TW" sz="3500" b="1" dirty="0"/>
          </a:p>
          <a:p>
            <a:pPr lvl="1"/>
            <a:r>
              <a:rPr lang="en-US" altLang="zh-TW" sz="3000" dirty="0" err="1">
                <a:solidFill>
                  <a:srgbClr val="FF0000"/>
                </a:solidFill>
              </a:rPr>
              <a:t>install.packages</a:t>
            </a:r>
            <a:r>
              <a:rPr lang="en-US" altLang="zh-TW" sz="3000" dirty="0">
                <a:solidFill>
                  <a:srgbClr val="FF0000"/>
                </a:solidFill>
              </a:rPr>
              <a:t>(c("foreign"), repos="http://cran.r-project.org" </a:t>
            </a:r>
            <a:r>
              <a:rPr lang="en-US" altLang="zh-TW" sz="3000" dirty="0" smtClean="0">
                <a:solidFill>
                  <a:srgbClr val="FF0000"/>
                </a:solidFill>
              </a:rPr>
              <a:t>)</a:t>
            </a:r>
            <a:endParaRPr lang="en-US" altLang="zh-TW" sz="3000" dirty="0" smtClean="0"/>
          </a:p>
          <a:p>
            <a:r>
              <a:rPr lang="en-US" altLang="zh-TW" sz="3500" b="1" dirty="0"/>
              <a:t>Load foreign </a:t>
            </a:r>
            <a:r>
              <a:rPr lang="en-US" altLang="zh-TW" sz="3500" b="1" dirty="0" smtClean="0"/>
              <a:t>package import SPSS file. </a:t>
            </a:r>
          </a:p>
          <a:p>
            <a:pPr marL="742950" lvl="2"/>
            <a:r>
              <a:rPr lang="en-US" altLang="zh-TW" sz="2800" dirty="0">
                <a:solidFill>
                  <a:srgbClr val="FF0000"/>
                </a:solidFill>
              </a:rPr>
              <a:t>library(foreign)</a:t>
            </a:r>
          </a:p>
          <a:p>
            <a:r>
              <a:rPr lang="en-US" altLang="zh-TW" sz="3500" b="1" dirty="0" smtClean="0"/>
              <a:t>No </a:t>
            </a:r>
            <a:r>
              <a:rPr lang="en-US" altLang="zh-TW" sz="3500" b="1" dirty="0"/>
              <a:t>error message = Command is correct.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7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Import </a:t>
            </a:r>
            <a:r>
              <a:rPr lang="en-US" altLang="zh-TW" b="1" dirty="0" smtClean="0"/>
              <a:t>SAV </a:t>
            </a:r>
            <a:r>
              <a:rPr lang="en-US" altLang="zh-TW" b="1" dirty="0"/>
              <a:t>in </a:t>
            </a:r>
            <a:r>
              <a:rPr lang="en-US" altLang="zh-TW" b="1" dirty="0" smtClean="0"/>
              <a:t>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/>
              <a:t>Copy &amp; Paste:</a:t>
            </a:r>
            <a:endParaRPr lang="en-US" altLang="zh-TW" sz="2800" b="1" dirty="0"/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data=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read.spss</a:t>
            </a:r>
            <a:r>
              <a:rPr lang="en-US" altLang="zh-TW" sz="2400" dirty="0" smtClean="0">
                <a:solidFill>
                  <a:srgbClr val="FF0000"/>
                </a:solidFill>
              </a:rPr>
              <a:t>(dataset,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use.value.labels</a:t>
            </a:r>
            <a:r>
              <a:rPr lang="en-US" altLang="zh-TW" sz="2400" dirty="0" smtClean="0">
                <a:solidFill>
                  <a:srgbClr val="FF0000"/>
                </a:solidFill>
              </a:rPr>
              <a:t>=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TRUE,max.value.labels</a:t>
            </a:r>
            <a:r>
              <a:rPr lang="en-US" altLang="zh-TW" sz="2400" dirty="0" smtClean="0">
                <a:solidFill>
                  <a:srgbClr val="FF0000"/>
                </a:solidFill>
              </a:rPr>
              <a:t>=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Inf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en-US" altLang="zh-TW" sz="2400" dirty="0" err="1">
                <a:solidFill>
                  <a:srgbClr val="FF0000"/>
                </a:solidFill>
              </a:rPr>
              <a:t>to.data.frame</a:t>
            </a:r>
            <a:r>
              <a:rPr lang="en-US" altLang="zh-TW" sz="2400" dirty="0">
                <a:solidFill>
                  <a:srgbClr val="FF0000"/>
                </a:solidFill>
              </a:rPr>
              <a:t>=TRUE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800" b="1" dirty="0" smtClean="0"/>
              <a:t>Use </a:t>
            </a:r>
            <a:r>
              <a:rPr lang="en-US" altLang="zh-TW" sz="2800" b="1" dirty="0" err="1" smtClean="0"/>
              <a:t>read.spss</a:t>
            </a:r>
            <a:r>
              <a:rPr lang="en-US" altLang="zh-TW" sz="2800" b="1" dirty="0" smtClean="0"/>
              <a:t>() function to import SPSS file.</a:t>
            </a:r>
          </a:p>
          <a:p>
            <a:r>
              <a:rPr lang="en-US" altLang="zh-TW" sz="2800" b="1" dirty="0" smtClean="0"/>
              <a:t>dataset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/>
              <a:t>is </a:t>
            </a:r>
            <a:r>
              <a:rPr lang="en-US" altLang="zh-TW" sz="2800" b="1" dirty="0"/>
              <a:t>your SPSS file location</a:t>
            </a:r>
            <a:r>
              <a:rPr lang="en-US" altLang="zh-TW" sz="2800" b="1" dirty="0" smtClean="0"/>
              <a:t>.</a:t>
            </a:r>
            <a:endParaRPr lang="en-US" altLang="zh-TW" sz="2800" b="1" dirty="0"/>
          </a:p>
          <a:p>
            <a:r>
              <a:rPr lang="en-US" altLang="zh-TW" sz="2800" b="1" dirty="0" err="1" smtClean="0"/>
              <a:t>to.data.frame</a:t>
            </a:r>
            <a:r>
              <a:rPr lang="en-US" altLang="zh-TW" sz="2800" b="1" dirty="0" smtClean="0"/>
              <a:t>=TRUE means import as spreadsheet.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50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Attach data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600" b="1" dirty="0" smtClean="0"/>
              <a:t>attach</a:t>
            </a:r>
            <a:r>
              <a:rPr lang="en-US" altLang="zh-TW" sz="3600" b="1" dirty="0"/>
              <a:t>() function </a:t>
            </a:r>
            <a:r>
              <a:rPr lang="en-US" altLang="zh-TW" sz="3600" b="1" dirty="0" smtClean="0"/>
              <a:t>mounts your data.</a:t>
            </a:r>
            <a:endParaRPr lang="zh-TW" altLang="zh-TW" sz="3600" b="1" dirty="0"/>
          </a:p>
          <a:p>
            <a:r>
              <a:rPr lang="en-US" altLang="zh-TW" sz="3600" b="1" dirty="0"/>
              <a:t>If you do not </a:t>
            </a:r>
            <a:r>
              <a:rPr lang="en-US" altLang="zh-TW" sz="3600" b="1" dirty="0" smtClean="0"/>
              <a:t>mount the data, </a:t>
            </a:r>
            <a:r>
              <a:rPr lang="en-US" altLang="zh-TW" sz="3600" b="1" dirty="0"/>
              <a:t>you need </a:t>
            </a:r>
            <a:r>
              <a:rPr lang="en-US" altLang="zh-TW" sz="3600" b="1" dirty="0" smtClean="0"/>
              <a:t>to identify your variables with </a:t>
            </a:r>
            <a:r>
              <a:rPr lang="en-US" altLang="zh-TW" sz="3600" b="1" dirty="0"/>
              <a:t>data</a:t>
            </a:r>
            <a:r>
              <a:rPr lang="en-US" altLang="zh-TW" sz="3600" b="1" dirty="0" smtClean="0"/>
              <a:t>$. </a:t>
            </a:r>
          </a:p>
          <a:p>
            <a:r>
              <a:rPr lang="en-US" altLang="zh-TW" sz="3600" b="1" dirty="0" smtClean="0"/>
              <a:t>Try:</a:t>
            </a:r>
            <a:endParaRPr lang="zh-TW" altLang="zh-TW" sz="3600" b="1" dirty="0" smtClean="0"/>
          </a:p>
          <a:p>
            <a:pPr lvl="1"/>
            <a:r>
              <a:rPr lang="en-US" altLang="zh-TW" sz="3200" dirty="0" smtClean="0">
                <a:solidFill>
                  <a:srgbClr val="FF0000"/>
                </a:solidFill>
              </a:rPr>
              <a:t>attach(data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endParaRPr lang="zh-TW" altLang="zh-TW" sz="3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93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Show all Variables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err="1" smtClean="0"/>
              <a:t>ls</a:t>
            </a:r>
            <a:r>
              <a:rPr lang="en-US" altLang="zh-TW" sz="4000" b="1" dirty="0"/>
              <a:t>() </a:t>
            </a:r>
            <a:r>
              <a:rPr lang="en-US" altLang="zh-TW" sz="4000" b="1" dirty="0" smtClean="0"/>
              <a:t>function lists all variables names </a:t>
            </a:r>
          </a:p>
          <a:p>
            <a:pPr marL="0" indent="0">
              <a:buNone/>
            </a:pPr>
            <a:r>
              <a:rPr lang="en-US" altLang="zh-TW" sz="4000" b="1" dirty="0" smtClean="0"/>
              <a:t>Try:</a:t>
            </a:r>
          </a:p>
          <a:p>
            <a:pPr lvl="1"/>
            <a:r>
              <a:rPr lang="en-US" altLang="zh-TW" sz="3600" dirty="0" err="1" smtClean="0">
                <a:solidFill>
                  <a:srgbClr val="FF0000"/>
                </a:solidFill>
              </a:rPr>
              <a:t>ls</a:t>
            </a:r>
            <a:r>
              <a:rPr lang="en-US" altLang="zh-TW" sz="3600" dirty="0" smtClean="0">
                <a:solidFill>
                  <a:srgbClr val="FF0000"/>
                </a:solidFill>
              </a:rPr>
              <a:t>(data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lang="zh-TW" altLang="zh-TW" sz="3600" dirty="0">
              <a:solidFill>
                <a:srgbClr val="FF0000"/>
              </a:solidFill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5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 Code (Load SPSS file)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library(</a:t>
            </a:r>
            <a:r>
              <a:rPr lang="en-US" altLang="zh-TW" dirty="0" err="1">
                <a:solidFill>
                  <a:srgbClr val="FF0000"/>
                </a:solidFill>
              </a:rPr>
              <a:t>tcltk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dataset &lt;- </a:t>
            </a:r>
            <a:r>
              <a:rPr lang="en-US" altLang="zh-TW" dirty="0" err="1">
                <a:solidFill>
                  <a:srgbClr val="FF0000"/>
                </a:solidFill>
              </a:rPr>
              <a:t>tclvalue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tkgetOpenFile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filetypes</a:t>
            </a:r>
            <a:r>
              <a:rPr lang="en-US" altLang="zh-TW" dirty="0">
                <a:solidFill>
                  <a:srgbClr val="FF0000"/>
                </a:solidFill>
              </a:rPr>
              <a:t>="{{All files} *}"))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library(foreign)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data=</a:t>
            </a:r>
            <a:r>
              <a:rPr lang="en-US" altLang="zh-TW" dirty="0" err="1">
                <a:solidFill>
                  <a:srgbClr val="FF0000"/>
                </a:solidFill>
              </a:rPr>
              <a:t>read.spss</a:t>
            </a:r>
            <a:r>
              <a:rPr lang="en-US" altLang="zh-TW" dirty="0">
                <a:solidFill>
                  <a:srgbClr val="FF0000"/>
                </a:solidFill>
              </a:rPr>
              <a:t>(dataset, </a:t>
            </a:r>
            <a:r>
              <a:rPr lang="en-US" altLang="zh-TW" dirty="0" err="1">
                <a:solidFill>
                  <a:srgbClr val="FF0000"/>
                </a:solidFill>
              </a:rPr>
              <a:t>use.value.labels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 err="1">
                <a:solidFill>
                  <a:srgbClr val="FF0000"/>
                </a:solidFill>
              </a:rPr>
              <a:t>TRUE,max.value.labels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 err="1">
                <a:solidFill>
                  <a:srgbClr val="FF0000"/>
                </a:solidFill>
              </a:rPr>
              <a:t>Inf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to.data.frame</a:t>
            </a:r>
            <a:r>
              <a:rPr lang="en-US" altLang="zh-TW" dirty="0">
                <a:solidFill>
                  <a:srgbClr val="FF0000"/>
                </a:solidFill>
              </a:rPr>
              <a:t>=TRUE)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attach(data)</a:t>
            </a:r>
          </a:p>
          <a:p>
            <a:r>
              <a:rPr lang="en-US" altLang="zh-TW" dirty="0" err="1">
                <a:solidFill>
                  <a:srgbClr val="FF0000"/>
                </a:solidFill>
              </a:rPr>
              <a:t>ls</a:t>
            </a:r>
            <a:r>
              <a:rPr lang="en-US" altLang="zh-TW" dirty="0">
                <a:solidFill>
                  <a:srgbClr val="FF0000"/>
                </a:solidFill>
              </a:rPr>
              <a:t>(data)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Descriptive Statistics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Replace  w/ Your Variable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Frequency table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1" dirty="0" smtClean="0"/>
              <a:t>Frequency table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table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Total Frequency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length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Missing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length(which(is.na(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)))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Valid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length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)-</a:t>
            </a:r>
            <a:r>
              <a:rPr lang="en-US" altLang="zh-TW" dirty="0">
                <a:solidFill>
                  <a:srgbClr val="FF0000"/>
                </a:solidFill>
              </a:rPr>
              <a:t>length(which(is.na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)))</a:t>
            </a: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Percentile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 smtClean="0"/>
              <a:t>Quartiles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quantile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3200" b="1" dirty="0" smtClean="0"/>
              <a:t>Percentile</a:t>
            </a:r>
          </a:p>
          <a:p>
            <a:pPr lvl="1"/>
            <a:r>
              <a:rPr lang="it-IT" altLang="zh-TW" sz="2800" dirty="0">
                <a:solidFill>
                  <a:srgbClr val="FF0000"/>
                </a:solidFill>
              </a:rPr>
              <a:t>quantile</a:t>
            </a:r>
            <a:r>
              <a:rPr lang="it-IT" altLang="zh-TW" sz="28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, </a:t>
            </a:r>
            <a:r>
              <a:rPr lang="it-IT" altLang="zh-TW" sz="2800" dirty="0" smtClean="0">
                <a:solidFill>
                  <a:srgbClr val="FF0000"/>
                </a:solidFill>
              </a:rPr>
              <a:t>c(0,.50,1))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c() allows you to input as many percentile as you wanted. From 0 to 1.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Game Plan</a:t>
            </a:r>
            <a:endParaRPr lang="zh-TW" altLang="en-US" b="1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284954299"/>
              </p:ext>
            </p:extLst>
          </p:nvPr>
        </p:nvGraphicFramePr>
        <p:xfrm>
          <a:off x="-574766" y="2680757"/>
          <a:ext cx="14140441" cy="835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Central Tendency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000" b="1" dirty="0" smtClean="0"/>
              <a:t>Mean</a:t>
            </a:r>
          </a:p>
          <a:p>
            <a:pPr lvl="1"/>
            <a:r>
              <a:rPr lang="en-US" altLang="zh-TW" sz="1800" dirty="0">
                <a:solidFill>
                  <a:srgbClr val="FF0000"/>
                </a:solidFill>
              </a:rPr>
              <a:t>mean</a:t>
            </a:r>
            <a:r>
              <a:rPr lang="en-US" altLang="zh-TW" sz="1800" dirty="0" smtClean="0">
                <a:solidFill>
                  <a:srgbClr val="FF0000"/>
                </a:solidFill>
              </a:rPr>
              <a:t>(</a:t>
            </a:r>
            <a:r>
              <a:rPr lang="en-US" altLang="zh-TW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1800" dirty="0" smtClean="0">
                <a:solidFill>
                  <a:srgbClr val="FF0000"/>
                </a:solidFill>
              </a:rPr>
              <a:t>)</a:t>
            </a:r>
            <a:endParaRPr lang="en-US" altLang="zh-TW" sz="1800" dirty="0">
              <a:solidFill>
                <a:srgbClr val="FF0000"/>
              </a:solidFill>
            </a:endParaRPr>
          </a:p>
          <a:p>
            <a:r>
              <a:rPr lang="en-US" altLang="zh-TW" sz="2000" b="1" dirty="0" smtClean="0"/>
              <a:t>Median</a:t>
            </a:r>
          </a:p>
          <a:p>
            <a:pPr lvl="1"/>
            <a:r>
              <a:rPr lang="en-US" altLang="zh-TW" sz="1800" dirty="0">
                <a:solidFill>
                  <a:srgbClr val="FF0000"/>
                </a:solidFill>
              </a:rPr>
              <a:t>m</a:t>
            </a:r>
            <a:r>
              <a:rPr lang="en-US" altLang="zh-TW" sz="1800" dirty="0" smtClean="0">
                <a:solidFill>
                  <a:srgbClr val="FF0000"/>
                </a:solidFill>
              </a:rPr>
              <a:t>edian(</a:t>
            </a:r>
            <a:r>
              <a:rPr lang="en-US" altLang="zh-TW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  <a:endParaRPr lang="en-US" altLang="zh-TW" sz="1800" dirty="0">
              <a:solidFill>
                <a:srgbClr val="FF0000"/>
              </a:solidFill>
            </a:endParaRPr>
          </a:p>
          <a:p>
            <a:r>
              <a:rPr lang="en-US" altLang="zh-TW" sz="2000" b="1" dirty="0" smtClean="0"/>
              <a:t>Mode</a:t>
            </a:r>
          </a:p>
          <a:p>
            <a:pPr lvl="1"/>
            <a:r>
              <a:rPr lang="en-US" altLang="zh-TW" sz="1800" dirty="0">
                <a:solidFill>
                  <a:srgbClr val="FF0000"/>
                </a:solidFill>
              </a:rPr>
              <a:t>names(sort(-table</a:t>
            </a:r>
            <a:r>
              <a:rPr lang="en-US" altLang="zh-TW" sz="1800" dirty="0" smtClean="0">
                <a:solidFill>
                  <a:srgbClr val="FF0000"/>
                </a:solidFill>
              </a:rPr>
              <a:t>(</a:t>
            </a:r>
            <a:r>
              <a:rPr lang="en-US" altLang="zh-TW" sz="1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1800" dirty="0" smtClean="0">
                <a:solidFill>
                  <a:srgbClr val="FF0000"/>
                </a:solidFill>
              </a:rPr>
              <a:t>))</a:t>
            </a:r>
          </a:p>
          <a:p>
            <a:r>
              <a:rPr lang="en-US" altLang="zh-TW" sz="2000" b="1" dirty="0" smtClean="0">
                <a:solidFill>
                  <a:schemeClr val="tx1"/>
                </a:solidFill>
              </a:rPr>
              <a:t>Sum</a:t>
            </a:r>
          </a:p>
          <a:p>
            <a:pPr lvl="1"/>
            <a:r>
              <a:rPr lang="en-US" altLang="zh-TW" sz="1800" dirty="0">
                <a:solidFill>
                  <a:srgbClr val="FF0000"/>
                </a:solidFill>
              </a:rPr>
              <a:t>s</a:t>
            </a:r>
            <a:r>
              <a:rPr lang="en-US" altLang="zh-TW" sz="1800" dirty="0" smtClean="0">
                <a:solidFill>
                  <a:srgbClr val="FF0000"/>
                </a:solidFill>
              </a:rPr>
              <a:t>um(</a:t>
            </a:r>
            <a:r>
              <a:rPr lang="en-US" altLang="zh-TW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  <a:endParaRPr lang="en-US" altLang="zh-TW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Dispersion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 smtClean="0"/>
              <a:t>Range = Max - Min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range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)[</a:t>
            </a:r>
            <a:r>
              <a:rPr lang="en-US" altLang="zh-TW" dirty="0">
                <a:solidFill>
                  <a:srgbClr val="FF0000"/>
                </a:solidFill>
              </a:rPr>
              <a:t>2]-range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)[</a:t>
            </a:r>
            <a:r>
              <a:rPr lang="en-US" altLang="zh-TW" dirty="0">
                <a:solidFill>
                  <a:srgbClr val="FF0000"/>
                </a:solidFill>
              </a:rPr>
              <a:t>1]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b="1" dirty="0" smtClean="0"/>
              <a:t>Variance</a:t>
            </a:r>
          </a:p>
          <a:p>
            <a:pPr lvl="1"/>
            <a:r>
              <a:rPr lang="en-US" altLang="zh-TW" dirty="0" err="1" smtClean="0">
                <a:solidFill>
                  <a:srgbClr val="FF0000"/>
                </a:solidFill>
              </a:rPr>
              <a:t>var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b="1" dirty="0" smtClean="0"/>
              <a:t>Standard deviation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s</a:t>
            </a:r>
            <a:r>
              <a:rPr lang="en-US" altLang="zh-TW" dirty="0" err="1" smtClean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</a:p>
          <a:p>
            <a:r>
              <a:rPr lang="en-US" altLang="zh-TW" b="1" dirty="0" smtClean="0"/>
              <a:t>Standard error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sd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)/</a:t>
            </a:r>
            <a:r>
              <a:rPr lang="en-US" altLang="zh-TW" dirty="0" err="1">
                <a:solidFill>
                  <a:srgbClr val="FF0000"/>
                </a:solidFill>
              </a:rPr>
              <a:t>sqrt</a:t>
            </a:r>
            <a:r>
              <a:rPr lang="en-US" altLang="zh-TW" dirty="0">
                <a:solidFill>
                  <a:srgbClr val="FF0000"/>
                </a:solidFill>
              </a:rPr>
              <a:t>(length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)-</a:t>
            </a:r>
            <a:r>
              <a:rPr lang="en-US" altLang="zh-TW" dirty="0">
                <a:solidFill>
                  <a:srgbClr val="FF0000"/>
                </a:solidFill>
              </a:rPr>
              <a:t>length(which(is.na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</a:rPr>
              <a:t>))))</a:t>
            </a:r>
          </a:p>
        </p:txBody>
      </p:sp>
    </p:spTree>
    <p:extLst>
      <p:ext uri="{BB962C8B-B14F-4D97-AF65-F5344CB8AC3E}">
        <p14:creationId xmlns:p14="http://schemas.microsoft.com/office/powerpoint/2010/main" val="3259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3500" b="1" dirty="0"/>
              <a:t>Install </a:t>
            </a:r>
            <a:r>
              <a:rPr lang="en-US" altLang="zh-TW" sz="3500" b="1" dirty="0" smtClean="0"/>
              <a:t>e1071 </a:t>
            </a:r>
            <a:r>
              <a:rPr lang="en-US" altLang="zh-TW" sz="3500" b="1" dirty="0"/>
              <a:t>package to import SPSS file</a:t>
            </a:r>
          </a:p>
          <a:p>
            <a:pPr lvl="1"/>
            <a:r>
              <a:rPr lang="en-US" altLang="zh-TW" sz="3000" dirty="0" err="1">
                <a:solidFill>
                  <a:srgbClr val="FF0000"/>
                </a:solidFill>
              </a:rPr>
              <a:t>install.packages</a:t>
            </a:r>
            <a:r>
              <a:rPr lang="en-US" altLang="zh-TW" sz="3000" dirty="0">
                <a:solidFill>
                  <a:srgbClr val="FF0000"/>
                </a:solidFill>
              </a:rPr>
              <a:t>(c</a:t>
            </a:r>
            <a:r>
              <a:rPr lang="en-US" altLang="zh-TW" sz="3000" dirty="0" smtClean="0">
                <a:solidFill>
                  <a:srgbClr val="FF0000"/>
                </a:solidFill>
              </a:rPr>
              <a:t>("e1071"), </a:t>
            </a:r>
            <a:r>
              <a:rPr lang="en-US" altLang="zh-TW" sz="3000" dirty="0">
                <a:solidFill>
                  <a:srgbClr val="FF0000"/>
                </a:solidFill>
              </a:rPr>
              <a:t>repos="http://cran.r-project.org" )</a:t>
            </a:r>
            <a:endParaRPr lang="en-US" altLang="zh-TW" sz="3000" dirty="0"/>
          </a:p>
          <a:p>
            <a:r>
              <a:rPr lang="en-US" altLang="zh-TW" sz="3500" b="1" dirty="0"/>
              <a:t>Load e1071</a:t>
            </a:r>
            <a:r>
              <a:rPr lang="en-US" altLang="zh-TW" sz="3500" b="1" dirty="0" smtClean="0"/>
              <a:t> </a:t>
            </a:r>
            <a:r>
              <a:rPr lang="en-US" altLang="zh-TW" sz="3500" b="1" dirty="0"/>
              <a:t>package in order to </a:t>
            </a:r>
            <a:r>
              <a:rPr lang="en-US" altLang="zh-TW" sz="3500" b="1" dirty="0" smtClean="0"/>
              <a:t>use skewness and kurtosis function.</a:t>
            </a:r>
            <a:endParaRPr lang="en-US" altLang="zh-TW" sz="3500" b="1" dirty="0"/>
          </a:p>
          <a:p>
            <a:pPr lvl="1"/>
            <a:r>
              <a:rPr lang="en-US" altLang="zh-TW" sz="3000" dirty="0" smtClean="0">
                <a:solidFill>
                  <a:srgbClr val="FF0000"/>
                </a:solidFill>
              </a:rPr>
              <a:t>library(</a:t>
            </a:r>
            <a:r>
              <a:rPr lang="en-US" altLang="zh-TW" sz="3200" dirty="0">
                <a:solidFill>
                  <a:srgbClr val="FF0000"/>
                </a:solidFill>
              </a:rPr>
              <a:t>e1071</a:t>
            </a:r>
            <a:r>
              <a:rPr lang="en-US" altLang="zh-TW" sz="3000" dirty="0" smtClean="0">
                <a:solidFill>
                  <a:srgbClr val="FF0000"/>
                </a:solidFill>
              </a:rPr>
              <a:t>)</a:t>
            </a:r>
            <a:endParaRPr lang="en-US" altLang="zh-TW" sz="30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Distribution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/>
              <a:t>Skewness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skewness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3200" b="1" dirty="0" smtClean="0"/>
              <a:t>Kurtosis</a:t>
            </a: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kurtosis(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Compare Mean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>
                <a:sym typeface="Wingdings" panose="05000000000000000000" pitchFamily="2" charset="2"/>
              </a:rPr>
              <a:t> is the </a:t>
            </a:r>
            <a:r>
              <a:rPr lang="en-US" altLang="zh-TW" b="1" u="sng" dirty="0" smtClean="0">
                <a:sym typeface="Wingdings" panose="05000000000000000000" pitchFamily="2" charset="2"/>
              </a:rPr>
              <a:t>dependent</a:t>
            </a:r>
            <a:r>
              <a:rPr lang="en-US" altLang="zh-TW" dirty="0" smtClean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variable</a:t>
            </a:r>
          </a:p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dirty="0">
                <a:sym typeface="Wingdings" panose="05000000000000000000" pitchFamily="2" charset="2"/>
              </a:rPr>
              <a:t> is the </a:t>
            </a:r>
            <a:r>
              <a:rPr lang="en-US" altLang="zh-TW" b="1" u="sng" dirty="0" smtClean="0">
                <a:sym typeface="Wingdings" panose="05000000000000000000" pitchFamily="2" charset="2"/>
              </a:rPr>
              <a:t>independent</a:t>
            </a:r>
            <a:r>
              <a:rPr lang="en-US" altLang="zh-TW" dirty="0" smtClean="0">
                <a:sym typeface="Wingdings" panose="05000000000000000000" pitchFamily="2" charset="2"/>
              </a:rPr>
              <a:t> variable</a:t>
            </a:r>
          </a:p>
          <a:p>
            <a:r>
              <a:rPr lang="en-US" altLang="zh-TW" b="1" dirty="0" smtClean="0">
                <a:sym typeface="Wingdings" panose="05000000000000000000" pitchFamily="2" charset="2"/>
              </a:rPr>
              <a:t>Copy &amp; Paste: (Compare Mean)</a:t>
            </a:r>
          </a:p>
          <a:p>
            <a:pPr lvl="1"/>
            <a:r>
              <a:rPr lang="en-US" altLang="zh-TW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tapply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,mean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TW" b="1" dirty="0" smtClean="0"/>
              <a:t>Note: You can change mean to other R functions.</a:t>
            </a:r>
          </a:p>
          <a:p>
            <a:r>
              <a:rPr lang="en-US" altLang="zh-TW" b="1" dirty="0">
                <a:sym typeface="Wingdings" panose="05000000000000000000" pitchFamily="2" charset="2"/>
              </a:rPr>
              <a:t>Copy &amp; </a:t>
            </a:r>
            <a:r>
              <a:rPr lang="en-US" altLang="zh-TW" b="1" dirty="0" smtClean="0">
                <a:sym typeface="Wingdings" panose="05000000000000000000" pitchFamily="2" charset="2"/>
              </a:rPr>
              <a:t>Paste: </a:t>
            </a:r>
            <a:r>
              <a:rPr lang="en-US" altLang="zh-TW" b="1" dirty="0">
                <a:sym typeface="Wingdings" panose="05000000000000000000" pitchFamily="2" charset="2"/>
              </a:rPr>
              <a:t>(Compare </a:t>
            </a:r>
            <a:r>
              <a:rPr lang="en-US" altLang="zh-TW" b="1" dirty="0" smtClean="0">
                <a:sym typeface="Wingdings" panose="05000000000000000000" pitchFamily="2" charset="2"/>
              </a:rPr>
              <a:t>Range)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lvl="1"/>
            <a:r>
              <a:rPr lang="en-US" altLang="zh-TW" dirty="0" err="1">
                <a:solidFill>
                  <a:srgbClr val="FF0000"/>
                </a:solidFill>
                <a:sym typeface="Wingdings" panose="05000000000000000000" pitchFamily="2" charset="2"/>
              </a:rPr>
              <a:t>tapply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(, 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,range)</a:t>
            </a: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6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Inferential Statistics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One sample t-test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/>
              <a:t>One sample t-test</a:t>
            </a:r>
          </a:p>
          <a:p>
            <a:pPr lvl="1"/>
            <a:r>
              <a:rPr lang="en-US" altLang="zh-TW" sz="3600" dirty="0" err="1">
                <a:solidFill>
                  <a:srgbClr val="FF0000"/>
                </a:solidFill>
              </a:rPr>
              <a:t>t.test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en-US" altLang="zh-TW" sz="36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3600" dirty="0" smtClean="0">
                <a:solidFill>
                  <a:srgbClr val="FF0000"/>
                </a:solidFill>
              </a:rPr>
              <a:t>,</a:t>
            </a:r>
            <a:r>
              <a:rPr lang="en-US" altLang="zh-TW" sz="3600" dirty="0">
                <a:solidFill>
                  <a:srgbClr val="FF0000"/>
                </a:solidFill>
              </a:rPr>
              <a:t>mu=0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4000" b="1" dirty="0">
                <a:solidFill>
                  <a:schemeClr val="tx1"/>
                </a:solidFill>
              </a:rPr>
              <a:t>m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u = 0 means that population mean = 0. </a:t>
            </a:r>
          </a:p>
          <a:p>
            <a:r>
              <a:rPr lang="en-US" altLang="zh-TW" sz="4000" b="1" dirty="0" smtClean="0">
                <a:solidFill>
                  <a:schemeClr val="tx1"/>
                </a:solidFill>
              </a:rPr>
              <a:t>You can change 0 to you desired population mean.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Pair sample t-test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/>
              <a:t>Pair </a:t>
            </a:r>
            <a:r>
              <a:rPr lang="en-US" altLang="zh-TW" sz="3200" b="1" dirty="0"/>
              <a:t>sample </a:t>
            </a:r>
            <a:r>
              <a:rPr lang="en-US" altLang="zh-TW" sz="3200" b="1" dirty="0" smtClean="0"/>
              <a:t>t-test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t.test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800" dirty="0" smtClean="0">
                <a:solidFill>
                  <a:srgbClr val="FF0000"/>
                </a:solidFill>
              </a:rPr>
              <a:t>,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sz="2800" dirty="0" smtClean="0">
                <a:solidFill>
                  <a:srgbClr val="FF0000"/>
                </a:solidFill>
              </a:rPr>
              <a:t>,</a:t>
            </a:r>
            <a:r>
              <a:rPr lang="en-US" altLang="zh-TW" sz="2800" dirty="0">
                <a:solidFill>
                  <a:srgbClr val="FF0000"/>
                </a:solidFill>
              </a:rPr>
              <a:t>paired=T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3200" dirty="0" smtClean="0">
                <a:sym typeface="Wingdings" panose="05000000000000000000" pitchFamily="2" charset="2"/>
              </a:rPr>
              <a:t> is the </a:t>
            </a:r>
            <a:r>
              <a:rPr lang="en-US" altLang="zh-TW" sz="3200" b="1" u="sng" dirty="0" smtClean="0">
                <a:sym typeface="Wingdings" panose="05000000000000000000" pitchFamily="2" charset="2"/>
              </a:rPr>
              <a:t>first</a:t>
            </a:r>
            <a:r>
              <a:rPr lang="en-US" altLang="zh-TW" sz="3200" dirty="0" smtClean="0">
                <a:sym typeface="Wingdings" panose="05000000000000000000" pitchFamily="2" charset="2"/>
              </a:rPr>
              <a:t> variable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sz="3200" dirty="0" smtClean="0">
                <a:sym typeface="Wingdings" panose="05000000000000000000" pitchFamily="2" charset="2"/>
              </a:rPr>
              <a:t> </a:t>
            </a:r>
            <a:r>
              <a:rPr lang="en-US" altLang="zh-TW" sz="3200" dirty="0">
                <a:sym typeface="Wingdings" panose="05000000000000000000" pitchFamily="2" charset="2"/>
              </a:rPr>
              <a:t>is the </a:t>
            </a:r>
            <a:r>
              <a:rPr lang="en-US" altLang="zh-TW" sz="3200" b="1" u="sng" dirty="0" smtClean="0">
                <a:sym typeface="Wingdings" panose="05000000000000000000" pitchFamily="2" charset="2"/>
              </a:rPr>
              <a:t>second </a:t>
            </a:r>
            <a:r>
              <a:rPr lang="en-US" altLang="zh-TW" sz="3200" dirty="0" smtClean="0">
                <a:sym typeface="Wingdings" panose="05000000000000000000" pitchFamily="2" charset="2"/>
              </a:rPr>
              <a:t>variable</a:t>
            </a:r>
          </a:p>
          <a:p>
            <a:r>
              <a:rPr lang="en-US" altLang="zh-TW" sz="3200" b="1" dirty="0" smtClean="0"/>
              <a:t>paired=T means that this is a pair sample t-test.</a:t>
            </a:r>
            <a:endParaRPr lang="en-US" altLang="zh-TW" sz="3200" b="1" dirty="0">
              <a:sym typeface="Wingdings" panose="05000000000000000000" pitchFamily="2" charset="2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45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Independent sample t-test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500" b="1" dirty="0"/>
              <a:t>Install </a:t>
            </a:r>
            <a:r>
              <a:rPr lang="en-US" altLang="zh-TW" sz="3500" b="1" dirty="0" smtClean="0"/>
              <a:t>car </a:t>
            </a:r>
            <a:r>
              <a:rPr lang="en-US" altLang="zh-TW" sz="3500" b="1" dirty="0"/>
              <a:t>package to </a:t>
            </a:r>
            <a:r>
              <a:rPr lang="en-US" altLang="zh-TW" sz="3500" b="1" dirty="0" smtClean="0"/>
              <a:t>run </a:t>
            </a:r>
            <a:r>
              <a:rPr lang="en-US" altLang="zh-TW" sz="3500" b="1" dirty="0" err="1" smtClean="0"/>
              <a:t>Levene’s</a:t>
            </a:r>
            <a:r>
              <a:rPr lang="en-US" altLang="zh-TW" sz="3500" b="1" dirty="0" smtClean="0"/>
              <a:t> test</a:t>
            </a:r>
            <a:endParaRPr lang="en-US" altLang="zh-TW" sz="3500" b="1" dirty="0"/>
          </a:p>
          <a:p>
            <a:pPr lvl="1"/>
            <a:r>
              <a:rPr lang="en-US" altLang="zh-TW" sz="3000" dirty="0" err="1">
                <a:solidFill>
                  <a:srgbClr val="FF0000"/>
                </a:solidFill>
              </a:rPr>
              <a:t>install.packages</a:t>
            </a:r>
            <a:r>
              <a:rPr lang="en-US" altLang="zh-TW" sz="3000" dirty="0">
                <a:solidFill>
                  <a:srgbClr val="FF0000"/>
                </a:solidFill>
              </a:rPr>
              <a:t>(c</a:t>
            </a:r>
            <a:r>
              <a:rPr lang="en-US" altLang="zh-TW" sz="3000" dirty="0" smtClean="0">
                <a:solidFill>
                  <a:srgbClr val="FF0000"/>
                </a:solidFill>
              </a:rPr>
              <a:t>(“car"), </a:t>
            </a:r>
            <a:r>
              <a:rPr lang="en-US" altLang="zh-TW" sz="3000" dirty="0">
                <a:solidFill>
                  <a:srgbClr val="FF0000"/>
                </a:solidFill>
              </a:rPr>
              <a:t>repos="http://cran.r-project.org" )</a:t>
            </a:r>
            <a:endParaRPr lang="en-US" altLang="zh-TW" sz="3000" dirty="0"/>
          </a:p>
          <a:p>
            <a:r>
              <a:rPr lang="en-US" altLang="zh-TW" sz="3500" b="1" dirty="0"/>
              <a:t>Load car</a:t>
            </a:r>
            <a:r>
              <a:rPr lang="en-US" altLang="zh-TW" sz="3500" b="1" dirty="0" smtClean="0"/>
              <a:t> </a:t>
            </a:r>
            <a:r>
              <a:rPr lang="en-US" altLang="zh-TW" sz="3500" b="1" dirty="0"/>
              <a:t>package </a:t>
            </a:r>
            <a:endParaRPr lang="en-US" altLang="zh-TW" sz="3500" b="1" dirty="0" smtClean="0"/>
          </a:p>
          <a:p>
            <a:pPr lvl="1"/>
            <a:r>
              <a:rPr lang="en-US" altLang="zh-TW" sz="2600" dirty="0" smtClean="0">
                <a:solidFill>
                  <a:srgbClr val="FF0000"/>
                </a:solidFill>
              </a:rPr>
              <a:t>library(car)</a:t>
            </a:r>
            <a:endParaRPr lang="en-US" altLang="zh-TW" sz="26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66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Independent sample </a:t>
            </a:r>
            <a:r>
              <a:rPr lang="en-US" altLang="zh-TW" b="1" dirty="0" smtClean="0"/>
              <a:t>t-test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sz="3200" b="1" u="sng" dirty="0">
                <a:solidFill>
                  <a:schemeClr val="tx1"/>
                </a:solidFill>
                <a:sym typeface="Wingdings" panose="05000000000000000000" pitchFamily="2" charset="2"/>
              </a:rPr>
              <a:t>dependent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variable</a:t>
            </a:r>
          </a:p>
          <a:p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sz="3200" b="1" u="sng" dirty="0">
                <a:solidFill>
                  <a:schemeClr val="tx1"/>
                </a:solidFill>
                <a:sym typeface="Wingdings" panose="05000000000000000000" pitchFamily="2" charset="2"/>
              </a:rPr>
              <a:t>independent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variable</a:t>
            </a:r>
          </a:p>
          <a:p>
            <a:r>
              <a:rPr lang="en-US" altLang="zh-TW" sz="32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Levene’s</a:t>
            </a:r>
            <a:r>
              <a:rPr lang="en-US" altLang="zh-TW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test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leveneTest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 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'mean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')</a:t>
            </a:r>
          </a:p>
          <a:p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‘mean’ uses original </a:t>
            </a:r>
            <a:r>
              <a:rPr lang="en-US" altLang="zh-TW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Levene’s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9222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 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5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Independent </a:t>
            </a:r>
            <a:r>
              <a:rPr lang="en-US" altLang="zh-TW" b="1" dirty="0"/>
              <a:t>s</a:t>
            </a:r>
            <a:r>
              <a:rPr lang="en-US" altLang="zh-TW" b="1" dirty="0" smtClean="0"/>
              <a:t>ample t-test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Set values for independent sample t-test</a:t>
            </a:r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Test1=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  </a:t>
            </a:r>
            <a:r>
              <a:rPr lang="en-US" altLang="zh-TW" sz="2400" dirty="0" smtClean="0">
                <a:solidFill>
                  <a:srgbClr val="FF0000"/>
                </a:solidFill>
              </a:rPr>
              <a:t>=='boy‘</a:t>
            </a:r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Test2=</a:t>
            </a:r>
            <a:r>
              <a:rPr lang="en-US" altLang="zh-TW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altLang="zh-TW" sz="2400" dirty="0" smtClean="0">
                <a:solidFill>
                  <a:srgbClr val="FF0000"/>
                </a:solidFill>
              </a:rPr>
              <a:t>==‘girl'</a:t>
            </a:r>
            <a:endParaRPr lang="zh-TW" altLang="en-US" sz="2400" dirty="0">
              <a:solidFill>
                <a:srgbClr val="FF0000"/>
              </a:solidFill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Test1</a:t>
            </a:r>
            <a:r>
              <a:rPr lang="en-US" altLang="zh-TW" sz="2800" dirty="0" smtClean="0">
                <a:solidFill>
                  <a:schemeClr val="tx1"/>
                </a:solidFill>
              </a:rPr>
              <a:t> holds </a:t>
            </a:r>
            <a:r>
              <a:rPr lang="en-US" altLang="zh-TW" sz="2800" dirty="0">
                <a:solidFill>
                  <a:schemeClr val="tx1"/>
                </a:solidFill>
                <a:sym typeface="Wingdings" panose="05000000000000000000" pitchFamily="2" charset="2"/>
              </a:rPr>
              <a:t>independent </a:t>
            </a:r>
            <a:r>
              <a:rPr lang="en-US" altLang="zh-TW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variable’s boy value      </a:t>
            </a:r>
            <a:r>
              <a:rPr lang="en-US" altLang="zh-TW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You can change</a:t>
            </a:r>
            <a:endParaRPr lang="en-US" altLang="zh-TW" sz="2800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</a:rPr>
              <a:t>Test2</a:t>
            </a:r>
            <a:r>
              <a:rPr lang="en-US" altLang="zh-TW" sz="2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holds </a:t>
            </a:r>
            <a:r>
              <a:rPr lang="en-US" altLang="zh-TW" sz="2800" dirty="0">
                <a:solidFill>
                  <a:schemeClr val="tx1"/>
                </a:solidFill>
                <a:sym typeface="Wingdings" panose="05000000000000000000" pitchFamily="2" charset="2"/>
              </a:rPr>
              <a:t>independent variable’s </a:t>
            </a:r>
            <a:r>
              <a:rPr lang="en-US" altLang="zh-TW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girl value      </a:t>
            </a:r>
            <a:r>
              <a:rPr lang="en-US" altLang="zh-TW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boy/girl to your             </a:t>
            </a: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                                                                                     value.</a:t>
            </a:r>
            <a:endParaRPr lang="en-US" altLang="zh-TW" sz="2800" b="1" dirty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03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Independent sample </a:t>
            </a:r>
            <a:r>
              <a:rPr lang="en-US" altLang="zh-TW" b="1" dirty="0" smtClean="0"/>
              <a:t>t-test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Set Groups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Group1=dataset[Test1,]$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 </a:t>
            </a:r>
            <a:endParaRPr lang="en-US" altLang="zh-TW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Group2=dataset[Test2,]$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altLang="zh-TW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Runs equal variance assumed independent sample t-test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  <a:sym typeface="Wingdings" panose="05000000000000000000" pitchFamily="2" charset="2"/>
              </a:rPr>
              <a:t>t.test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(Group1,Group2,var.equal=T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TW" b="1" dirty="0">
                <a:solidFill>
                  <a:schemeClr val="tx1"/>
                </a:solidFill>
                <a:sym typeface="Wingdings" panose="05000000000000000000" pitchFamily="2" charset="2"/>
              </a:rPr>
              <a:t>Runs equal variance </a:t>
            </a:r>
            <a:r>
              <a:rPr lang="en-US" altLang="zh-TW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not assumed </a:t>
            </a:r>
            <a:r>
              <a:rPr lang="en-US" altLang="zh-TW" b="1" dirty="0">
                <a:solidFill>
                  <a:schemeClr val="tx1"/>
                </a:solidFill>
                <a:sym typeface="Wingdings" panose="05000000000000000000" pitchFamily="2" charset="2"/>
              </a:rPr>
              <a:t>independent sample </a:t>
            </a:r>
            <a:r>
              <a:rPr lang="en-US" altLang="zh-TW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t-test</a:t>
            </a:r>
            <a:endParaRPr lang="en-US" altLang="zh-TW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TW" dirty="0" err="1">
                <a:solidFill>
                  <a:srgbClr val="FF0000"/>
                </a:solidFill>
                <a:sym typeface="Wingdings" panose="05000000000000000000" pitchFamily="2" charset="2"/>
              </a:rPr>
              <a:t>t.test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(Group1,Group2,var.equal=F)</a:t>
            </a:r>
            <a:endParaRPr lang="en-US" altLang="zh-TW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9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ANOVA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is </a:t>
            </a:r>
            <a:r>
              <a:rPr lang="en-US" altLang="zh-TW" sz="2800" b="1" u="sng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dependent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variable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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is </a:t>
            </a:r>
            <a:r>
              <a:rPr lang="en-US" altLang="zh-TW" sz="2800" b="1" u="sng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independent</a:t>
            </a:r>
            <a:r>
              <a:rPr lang="en-US" altLang="zh-TW" sz="2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variable</a:t>
            </a:r>
            <a:endParaRPr lang="en-US" altLang="zh-TW" sz="2800" dirty="0" smtClean="0">
              <a:latin typeface="+mj-lt"/>
              <a:sym typeface="Wingdings" panose="05000000000000000000" pitchFamily="2" charset="2"/>
            </a:endParaRPr>
          </a:p>
          <a:p>
            <a:r>
              <a:rPr lang="en-US" altLang="zh-TW" sz="2800" b="1" dirty="0" err="1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Levene’s</a:t>
            </a:r>
            <a:r>
              <a:rPr lang="en-US" altLang="zh-TW" sz="2800" b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Test</a:t>
            </a:r>
          </a:p>
          <a:p>
            <a:pPr lvl="1"/>
            <a:r>
              <a:rPr lang="en-US" altLang="zh-TW" sz="2400" dirty="0" err="1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leveneTest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 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'mean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')</a:t>
            </a:r>
          </a:p>
          <a:p>
            <a:r>
              <a:rPr lang="en-US" altLang="zh-TW" sz="2800" b="1" dirty="0" err="1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Anova</a:t>
            </a:r>
            <a:r>
              <a:rPr lang="en-US" altLang="zh-TW" sz="2800" b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Table (Equal-variance Assumed)</a:t>
            </a:r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summary(</a:t>
            </a:r>
            <a:r>
              <a:rPr lang="en-US" altLang="zh-TW" sz="24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aov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 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~</a:t>
            </a:r>
            <a:r>
              <a:rPr lang="en-US" altLang="zh-TW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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))</a:t>
            </a:r>
            <a:endParaRPr lang="en-US" altLang="zh-TW" sz="2400" dirty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5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ANOVA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One-way table (Equal-variance not assumed)</a:t>
            </a:r>
          </a:p>
          <a:p>
            <a:pPr lvl="1"/>
            <a:r>
              <a:rPr lang="en-US" altLang="zh-TW" sz="2400" dirty="0" err="1">
                <a:solidFill>
                  <a:srgbClr val="FF0000"/>
                </a:solidFill>
              </a:rPr>
              <a:t>oneway.test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r>
              <a:rPr lang="en-US" altLang="zh-TW" sz="2400" dirty="0" smtClean="0">
                <a:solidFill>
                  <a:srgbClr val="FF0000"/>
                </a:solidFill>
              </a:rPr>
              <a:t>~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 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800" b="1" dirty="0" smtClean="0"/>
              <a:t>Post-hoc test – </a:t>
            </a:r>
            <a:r>
              <a:rPr lang="en-US" altLang="zh-TW" sz="2800" b="1" dirty="0" err="1" smtClean="0"/>
              <a:t>Tukey</a:t>
            </a:r>
            <a:endParaRPr lang="en-US" altLang="zh-TW" sz="2800" b="1" dirty="0" smtClean="0"/>
          </a:p>
          <a:p>
            <a:pPr lvl="1"/>
            <a:r>
              <a:rPr lang="en-US" altLang="zh-TW" sz="2400" dirty="0" err="1">
                <a:solidFill>
                  <a:srgbClr val="FF0000"/>
                </a:solidFill>
              </a:rPr>
              <a:t>posthoc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400" dirty="0" smtClean="0">
                <a:solidFill>
                  <a:srgbClr val="FF0000"/>
                </a:solidFill>
              </a:rPr>
              <a:t>,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</a:t>
            </a:r>
            <a:r>
              <a:rPr lang="en-US" altLang="zh-TW" sz="2400" dirty="0" smtClean="0">
                <a:solidFill>
                  <a:srgbClr val="FF0000"/>
                </a:solidFill>
              </a:rPr>
              <a:t>,</a:t>
            </a:r>
            <a:r>
              <a:rPr lang="en-US" altLang="zh-TW" sz="2400" dirty="0">
                <a:solidFill>
                  <a:srgbClr val="FF0000"/>
                </a:solidFill>
              </a:rPr>
              <a:t>'</a:t>
            </a:r>
            <a:r>
              <a:rPr lang="en-US" altLang="zh-TW" sz="2400" dirty="0" err="1">
                <a:solidFill>
                  <a:srgbClr val="FF0000"/>
                </a:solidFill>
              </a:rPr>
              <a:t>Tukey</a:t>
            </a:r>
            <a:r>
              <a:rPr lang="en-US" altLang="zh-TW" sz="2400" dirty="0" smtClean="0">
                <a:solidFill>
                  <a:srgbClr val="FF0000"/>
                </a:solidFill>
              </a:rPr>
              <a:t>')</a:t>
            </a:r>
          </a:p>
          <a:p>
            <a:r>
              <a:rPr lang="en-US" altLang="zh-TW" sz="2800" b="1" dirty="0"/>
              <a:t>Post-hoc test – </a:t>
            </a:r>
            <a:r>
              <a:rPr lang="en-US" altLang="zh-TW" sz="2800" b="1" dirty="0" err="1" smtClean="0"/>
              <a:t>Tukey</a:t>
            </a:r>
            <a:endParaRPr lang="en-US" altLang="zh-TW" sz="2800" b="1" dirty="0" smtClean="0"/>
          </a:p>
          <a:p>
            <a:pPr lvl="1"/>
            <a:r>
              <a:rPr lang="en-US" altLang="zh-TW" sz="2400" dirty="0" err="1">
                <a:solidFill>
                  <a:srgbClr val="FF0000"/>
                </a:solidFill>
              </a:rPr>
              <a:t>posthoc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2400" dirty="0" smtClean="0">
                <a:solidFill>
                  <a:srgbClr val="FF0000"/>
                </a:solidFill>
              </a:rPr>
              <a:t>,</a:t>
            </a:r>
            <a:r>
              <a:rPr lang="en-US" altLang="zh-TW" sz="2400" dirty="0">
                <a:solidFill>
                  <a:srgbClr val="FF0000"/>
                </a:solidFill>
                <a:sym typeface="Wingdings" panose="05000000000000000000" pitchFamily="2" charset="2"/>
              </a:rPr>
              <a:t> </a:t>
            </a:r>
            <a:r>
              <a:rPr lang="en-US" altLang="zh-TW" sz="2400" dirty="0" smtClean="0">
                <a:solidFill>
                  <a:srgbClr val="FF0000"/>
                </a:solidFill>
              </a:rPr>
              <a:t>,</a:t>
            </a:r>
            <a:r>
              <a:rPr lang="en-US" altLang="zh-TW" sz="2400" dirty="0">
                <a:solidFill>
                  <a:srgbClr val="FF0000"/>
                </a:solidFill>
              </a:rPr>
              <a:t>'Games-Howell')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33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Correlation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3500" b="1" dirty="0" smtClean="0"/>
              <a:t>Install </a:t>
            </a:r>
            <a:r>
              <a:rPr lang="en-US" altLang="zh-TW" sz="3500" b="1" dirty="0" err="1" smtClean="0"/>
              <a:t>Hmisc</a:t>
            </a:r>
            <a:r>
              <a:rPr lang="en-US" altLang="zh-TW" sz="3500" b="1" dirty="0" smtClean="0"/>
              <a:t> package to generate correlation table</a:t>
            </a:r>
            <a:endParaRPr lang="en-US" altLang="zh-TW" sz="3500" b="1" dirty="0"/>
          </a:p>
          <a:p>
            <a:pPr lvl="1"/>
            <a:r>
              <a:rPr lang="en-US" altLang="zh-TW" sz="3000" dirty="0" err="1">
                <a:solidFill>
                  <a:srgbClr val="FF0000"/>
                </a:solidFill>
              </a:rPr>
              <a:t>install.packages</a:t>
            </a:r>
            <a:r>
              <a:rPr lang="en-US" altLang="zh-TW" sz="3000" dirty="0">
                <a:solidFill>
                  <a:srgbClr val="FF0000"/>
                </a:solidFill>
              </a:rPr>
              <a:t>(c</a:t>
            </a:r>
            <a:r>
              <a:rPr lang="en-US" altLang="zh-TW" sz="3000" dirty="0" smtClean="0">
                <a:solidFill>
                  <a:srgbClr val="FF0000"/>
                </a:solidFill>
              </a:rPr>
              <a:t>(“</a:t>
            </a:r>
            <a:r>
              <a:rPr lang="en-US" altLang="zh-TW" sz="3000" dirty="0" err="1" smtClean="0">
                <a:solidFill>
                  <a:srgbClr val="FF0000"/>
                </a:solidFill>
              </a:rPr>
              <a:t>Hmisc</a:t>
            </a:r>
            <a:r>
              <a:rPr lang="en-US" altLang="zh-TW" sz="3000" dirty="0" smtClean="0">
                <a:solidFill>
                  <a:srgbClr val="FF0000"/>
                </a:solidFill>
              </a:rPr>
              <a:t>"), </a:t>
            </a:r>
            <a:r>
              <a:rPr lang="en-US" altLang="zh-TW" sz="3000" dirty="0">
                <a:solidFill>
                  <a:srgbClr val="FF0000"/>
                </a:solidFill>
              </a:rPr>
              <a:t>repos="http://cran.r-project.org" </a:t>
            </a:r>
            <a:r>
              <a:rPr lang="en-US" altLang="zh-TW" sz="3000" dirty="0" smtClean="0">
                <a:solidFill>
                  <a:srgbClr val="FF0000"/>
                </a:solidFill>
              </a:rPr>
              <a:t>)</a:t>
            </a:r>
            <a:endParaRPr lang="en-US" altLang="zh-TW" sz="3000" dirty="0" smtClean="0"/>
          </a:p>
          <a:p>
            <a:r>
              <a:rPr lang="en-US" altLang="zh-TW" sz="3500" b="1" dirty="0"/>
              <a:t>Load foreign </a:t>
            </a:r>
            <a:r>
              <a:rPr lang="en-US" altLang="zh-TW" sz="3500" b="1" dirty="0" smtClean="0"/>
              <a:t>package </a:t>
            </a:r>
          </a:p>
          <a:p>
            <a:pPr lvl="1"/>
            <a:r>
              <a:rPr lang="en-US" altLang="zh-TW" sz="2600" dirty="0" smtClean="0">
                <a:solidFill>
                  <a:srgbClr val="FF0000"/>
                </a:solidFill>
              </a:rPr>
              <a:t>library(</a:t>
            </a:r>
            <a:r>
              <a:rPr lang="en-US" altLang="zh-TW" sz="2800" dirty="0" err="1">
                <a:solidFill>
                  <a:srgbClr val="FF0000"/>
                </a:solidFill>
              </a:rPr>
              <a:t>Hmisc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endParaRPr lang="en-US" altLang="zh-TW" sz="2600" dirty="0">
              <a:solidFill>
                <a:srgbClr val="FF0000"/>
              </a:solidFill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10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Correlation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variable </a:t>
            </a:r>
            <a:r>
              <a:rPr lang="en-US" altLang="zh-TW" sz="32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y</a:t>
            </a:r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altLang="zh-TW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sz="3200" dirty="0">
                <a:solidFill>
                  <a:schemeClr val="tx1"/>
                </a:solidFill>
                <a:sym typeface="Wingdings" panose="05000000000000000000" pitchFamily="2" charset="2"/>
              </a:rPr>
              <a:t> is variable </a:t>
            </a:r>
            <a:r>
              <a:rPr lang="en-US" altLang="zh-TW" sz="32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x</a:t>
            </a:r>
            <a:r>
              <a:rPr lang="en-US" altLang="zh-TW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altLang="zh-TW" sz="3200" b="1" dirty="0" smtClean="0"/>
              <a:t>Correlation table</a:t>
            </a:r>
          </a:p>
          <a:p>
            <a:pPr lvl="1"/>
            <a:r>
              <a:rPr lang="en-US" altLang="zh-TW" sz="2800" dirty="0" err="1"/>
              <a:t>rcorr</a:t>
            </a:r>
            <a:r>
              <a:rPr lang="en-US" altLang="zh-TW" sz="2800" dirty="0" smtClean="0"/>
              <a:t>(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sz="2800" dirty="0" smtClean="0"/>
              <a:t>,</a:t>
            </a:r>
            <a:r>
              <a:rPr lang="en-US" altLang="zh-TW" sz="2800" dirty="0">
                <a:solidFill>
                  <a:srgbClr val="FF0000"/>
                </a:solidFill>
                <a:sym typeface="Wingdings" panose="05000000000000000000" pitchFamily="2" charset="2"/>
              </a:rPr>
              <a:t> </a:t>
            </a:r>
            <a:r>
              <a:rPr lang="en-US" altLang="zh-TW" sz="2800" dirty="0" smtClean="0"/>
              <a:t>,</a:t>
            </a:r>
            <a:r>
              <a:rPr lang="en-US" altLang="zh-TW" sz="2800" dirty="0"/>
              <a:t>type='</a:t>
            </a:r>
            <a:r>
              <a:rPr lang="en-US" altLang="zh-TW" sz="2800" dirty="0" err="1"/>
              <a:t>pearson</a:t>
            </a:r>
            <a:r>
              <a:rPr lang="en-US" altLang="zh-TW" sz="2800" dirty="0"/>
              <a:t>')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10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Linear Regression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b="1" u="sng" dirty="0">
                <a:solidFill>
                  <a:schemeClr val="tx1"/>
                </a:solidFill>
                <a:sym typeface="Wingdings" panose="05000000000000000000" pitchFamily="2" charset="2"/>
              </a:rPr>
              <a:t>dependent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 variable</a:t>
            </a:r>
          </a:p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b="1" u="sng" dirty="0">
                <a:solidFill>
                  <a:schemeClr val="tx1"/>
                </a:solidFill>
                <a:sym typeface="Wingdings" panose="05000000000000000000" pitchFamily="2" charset="2"/>
              </a:rPr>
              <a:t>independent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variable</a:t>
            </a:r>
          </a:p>
          <a:p>
            <a:r>
              <a:rPr lang="en-US" altLang="zh-TW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Linear Regression: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summary(lm(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~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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))</a:t>
            </a: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22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Crosstab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Install </a:t>
            </a:r>
            <a:r>
              <a:rPr lang="en-US" altLang="zh-TW" sz="3200" b="1" dirty="0" err="1"/>
              <a:t>gmodels</a:t>
            </a:r>
            <a:r>
              <a:rPr lang="en-US" altLang="zh-TW" sz="3200" b="1" dirty="0"/>
              <a:t> package to generate </a:t>
            </a:r>
            <a:r>
              <a:rPr lang="en-US" altLang="zh-TW" sz="3200" b="1" dirty="0" smtClean="0"/>
              <a:t>crosstab </a:t>
            </a:r>
            <a:r>
              <a:rPr lang="en-US" altLang="zh-TW" sz="3200" b="1" dirty="0"/>
              <a:t>table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install.packages</a:t>
            </a:r>
            <a:r>
              <a:rPr lang="en-US" altLang="zh-TW" sz="2800" dirty="0">
                <a:solidFill>
                  <a:srgbClr val="FF0000"/>
                </a:solidFill>
              </a:rPr>
              <a:t>(c</a:t>
            </a:r>
            <a:r>
              <a:rPr lang="en-US" altLang="zh-TW" sz="2800" dirty="0" smtClean="0">
                <a:solidFill>
                  <a:srgbClr val="FF0000"/>
                </a:solidFill>
              </a:rPr>
              <a:t>(“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gmodels</a:t>
            </a:r>
            <a:r>
              <a:rPr lang="en-US" altLang="zh-TW" sz="2800" dirty="0" smtClean="0">
                <a:solidFill>
                  <a:srgbClr val="FF0000"/>
                </a:solidFill>
              </a:rPr>
              <a:t>"), </a:t>
            </a:r>
            <a:r>
              <a:rPr lang="en-US" altLang="zh-TW" sz="2800" dirty="0">
                <a:solidFill>
                  <a:srgbClr val="FF0000"/>
                </a:solidFill>
              </a:rPr>
              <a:t>repos="http://cran.r-project.org" )</a:t>
            </a:r>
            <a:endParaRPr lang="en-US" altLang="zh-TW" sz="2800" dirty="0"/>
          </a:p>
          <a:p>
            <a:r>
              <a:rPr lang="en-US" altLang="zh-TW" sz="3200" b="1" dirty="0"/>
              <a:t>Load </a:t>
            </a:r>
            <a:r>
              <a:rPr lang="en-US" altLang="zh-TW" sz="3200" b="1" dirty="0" err="1"/>
              <a:t>gmodels</a:t>
            </a:r>
            <a:r>
              <a:rPr lang="en-US" altLang="zh-TW" sz="3200" b="1" dirty="0" smtClean="0"/>
              <a:t> </a:t>
            </a:r>
            <a:r>
              <a:rPr lang="en-US" altLang="zh-TW" sz="3200" b="1" dirty="0"/>
              <a:t>package </a:t>
            </a:r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library(</a:t>
            </a:r>
            <a:r>
              <a:rPr lang="en-US" altLang="zh-TW" sz="2400" dirty="0" err="1">
                <a:solidFill>
                  <a:srgbClr val="FF0000"/>
                </a:solidFill>
              </a:rPr>
              <a:t>gmodels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9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Crosstab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3600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sz="3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row</a:t>
            </a:r>
            <a:r>
              <a:rPr lang="en-US" altLang="zh-TW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sym typeface="Wingdings" panose="05000000000000000000" pitchFamily="2" charset="2"/>
              </a:rPr>
              <a:t>variable</a:t>
            </a:r>
          </a:p>
          <a:p>
            <a:r>
              <a:rPr lang="en-US" altLang="zh-TW" sz="36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zh-TW" sz="3600" dirty="0">
                <a:solidFill>
                  <a:schemeClr val="tx1"/>
                </a:solidFill>
                <a:sym typeface="Wingdings" panose="05000000000000000000" pitchFamily="2" charset="2"/>
              </a:rPr>
              <a:t> is </a:t>
            </a:r>
            <a:r>
              <a:rPr lang="en-US" altLang="zh-TW" sz="3600" b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column</a:t>
            </a:r>
            <a:r>
              <a:rPr lang="en-US" altLang="zh-TW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variable</a:t>
            </a:r>
            <a:endParaRPr lang="en-US" altLang="zh-TW" sz="3600" dirty="0" smtClean="0"/>
          </a:p>
          <a:p>
            <a:r>
              <a:rPr lang="en-US" altLang="zh-TW" sz="3600" b="1" dirty="0" smtClean="0"/>
              <a:t>Crosstab table</a:t>
            </a:r>
          </a:p>
          <a:p>
            <a:pPr lvl="1"/>
            <a:r>
              <a:rPr lang="en-US" altLang="zh-TW" sz="3200" dirty="0" err="1"/>
              <a:t>CrossTable</a:t>
            </a:r>
            <a:r>
              <a:rPr lang="en-US" altLang="zh-TW" sz="3200" dirty="0" smtClean="0"/>
              <a:t>(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altLang="zh-TW" sz="3200" dirty="0" smtClean="0"/>
              <a:t>,</a:t>
            </a:r>
            <a:r>
              <a:rPr lang="en-US" altLang="zh-TW" sz="3200" dirty="0">
                <a:solidFill>
                  <a:srgbClr val="FF0000"/>
                </a:solidFill>
                <a:sym typeface="Wingdings" panose="05000000000000000000" pitchFamily="2" charset="2"/>
              </a:rPr>
              <a:t> </a:t>
            </a:r>
            <a:r>
              <a:rPr lang="en-US" altLang="zh-TW" sz="3200" dirty="0" smtClean="0"/>
              <a:t>,</a:t>
            </a:r>
            <a:r>
              <a:rPr lang="en-US" altLang="zh-TW" sz="3200" dirty="0"/>
              <a:t>expected=</a:t>
            </a:r>
            <a:r>
              <a:rPr lang="en-US" altLang="zh-TW" sz="3200" dirty="0" err="1"/>
              <a:t>TRUE,prop.chisq</a:t>
            </a:r>
            <a:r>
              <a:rPr lang="en-US" altLang="zh-TW" sz="3200" dirty="0"/>
              <a:t>=TRUE)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955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7200" b="1" smtClean="0"/>
              <a:t>R Graphs</a:t>
            </a:r>
            <a:endParaRPr lang="zh-TW" altLang="en-US" sz="72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26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Small, Fast, and Open Source (Window</a:t>
            </a:r>
            <a:r>
              <a:rPr lang="en-US" sz="2800" b="1" dirty="0"/>
              <a:t>, Linux, and </a:t>
            </a:r>
            <a:r>
              <a:rPr lang="en-US" sz="2800" b="1" dirty="0" smtClean="0"/>
              <a:t>Mac)</a:t>
            </a:r>
          </a:p>
          <a:p>
            <a:r>
              <a:rPr lang="en-US" sz="2800" b="1" dirty="0" smtClean="0"/>
              <a:t>Write your own package or i</a:t>
            </a:r>
            <a:r>
              <a:rPr lang="en-US" altLang="zh-TW" sz="2800" b="1" dirty="0" smtClean="0"/>
              <a:t>mprove existing packages.</a:t>
            </a:r>
            <a:endParaRPr lang="en-US" sz="2800" b="1" dirty="0" smtClean="0"/>
          </a:p>
          <a:p>
            <a:r>
              <a:rPr lang="en-US" sz="2800" b="1" dirty="0" smtClean="0"/>
              <a:t>Free packages For Downloads (5000+)</a:t>
            </a:r>
          </a:p>
          <a:p>
            <a:pPr lvl="1"/>
            <a:r>
              <a:rPr lang="en-US" sz="2400" dirty="0" smtClean="0"/>
              <a:t>From </a:t>
            </a:r>
            <a:r>
              <a:rPr lang="en-US" sz="2400" u="sng" dirty="0" smtClean="0"/>
              <a:t>Forensic</a:t>
            </a:r>
            <a:r>
              <a:rPr lang="en-US" sz="2400" dirty="0" smtClean="0"/>
              <a:t> to </a:t>
            </a:r>
            <a:r>
              <a:rPr lang="en-US" altLang="zh-TW" sz="2400" u="sng" dirty="0" smtClean="0">
                <a:solidFill>
                  <a:schemeClr val="tx1"/>
                </a:solidFill>
              </a:rPr>
              <a:t>Finance</a:t>
            </a:r>
            <a:r>
              <a:rPr lang="en-US" sz="2400" dirty="0" smtClean="0"/>
              <a:t>, t</a:t>
            </a:r>
            <a:r>
              <a:rPr lang="en-US" altLang="zh-TW" sz="2400" dirty="0" smtClean="0"/>
              <a:t>here </a:t>
            </a:r>
            <a:r>
              <a:rPr lang="en-US" altLang="zh-TW" sz="2400" dirty="0"/>
              <a:t>is a package right for you</a:t>
            </a:r>
            <a:r>
              <a:rPr lang="en-US" altLang="zh-TW" sz="2400" dirty="0" smtClean="0"/>
              <a:t>.</a:t>
            </a:r>
            <a:endParaRPr lang="en-US" sz="2400" dirty="0" smtClean="0"/>
          </a:p>
          <a:p>
            <a:r>
              <a:rPr lang="en-US" sz="2800" b="1" dirty="0" smtClean="0"/>
              <a:t>Disadvantage: Command Driven &amp; Debugging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814864"/>
            <a:ext cx="9601196" cy="1303867"/>
          </a:xfrm>
        </p:spPr>
        <p:txBody>
          <a:bodyPr/>
          <a:lstStyle/>
          <a:p>
            <a:r>
              <a:rPr lang="en-US" altLang="zh-TW" b="1" dirty="0" smtClean="0"/>
              <a:t>Game Plan</a:t>
            </a:r>
            <a:endParaRPr lang="zh-TW" altLang="en-US" b="1" dirty="0"/>
          </a:p>
        </p:txBody>
      </p:sp>
      <p:sp>
        <p:nvSpPr>
          <p:cNvPr id="10" name="弧形箭號 (下彎) 9"/>
          <p:cNvSpPr/>
          <p:nvPr/>
        </p:nvSpPr>
        <p:spPr>
          <a:xfrm rot="16200000">
            <a:off x="89208" y="3401123"/>
            <a:ext cx="3456882" cy="2497873"/>
          </a:xfrm>
          <a:prstGeom prst="curved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3100041" y="5720572"/>
          <a:ext cx="6021658" cy="71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658"/>
              </a:tblGrid>
              <a:tr h="7153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ggplot2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迴轉箭號 12"/>
          <p:cNvSpPr/>
          <p:nvPr/>
        </p:nvSpPr>
        <p:spPr>
          <a:xfrm rot="5400000">
            <a:off x="8658921" y="3339792"/>
            <a:ext cx="1817648" cy="1962612"/>
          </a:xfrm>
          <a:prstGeom prst="uturn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101896" y="2729316"/>
          <a:ext cx="5988206" cy="297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103"/>
                <a:gridCol w="2994103"/>
              </a:tblGrid>
              <a:tr h="43351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703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/>
                        <a:t>1)Bar Chart</a:t>
                      </a:r>
                      <a:endParaRPr lang="zh-TW" altLang="en-US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/>
                        <a:t>3)Boxplot</a:t>
                      </a:r>
                      <a:endParaRPr lang="zh-TW" altLang="en-US" sz="3600" b="1" dirty="0" smtClean="0"/>
                    </a:p>
                    <a:p>
                      <a:pPr algn="ctr"/>
                      <a:endParaRPr lang="zh-TW" altLang="en-US" sz="3600" b="1" dirty="0"/>
                    </a:p>
                  </a:txBody>
                  <a:tcPr/>
                </a:tc>
              </a:tr>
              <a:tr h="12703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 smtClean="0"/>
                        <a:t>2)Histogram</a:t>
                      </a:r>
                      <a:endParaRPr lang="zh-TW" alt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 smtClean="0"/>
                        <a:t>4)Scatter plot</a:t>
                      </a:r>
                    </a:p>
                    <a:p>
                      <a:pPr algn="ctr"/>
                      <a:endParaRPr lang="zh-TW" altLang="en-US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53648"/>
              </p:ext>
            </p:extLst>
          </p:nvPr>
        </p:nvGraphicFramePr>
        <p:xfrm>
          <a:off x="3077736" y="2442118"/>
          <a:ext cx="6021658" cy="71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658"/>
              </a:tblGrid>
              <a:tr h="7153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/>
                        <a:t>R</a:t>
                      </a:r>
                      <a:r>
                        <a:rPr lang="en-US" altLang="zh-TW" sz="3200" b="1" baseline="0" dirty="0" smtClean="0"/>
                        <a:t> Graphs</a:t>
                      </a:r>
                      <a:endParaRPr lang="zh-TW" alt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1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R Graphs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without ggplot2</a:t>
            </a:r>
          </a:p>
        </p:txBody>
      </p:sp>
    </p:spTree>
    <p:extLst>
      <p:ext uri="{BB962C8B-B14F-4D97-AF65-F5344CB8AC3E}">
        <p14:creationId xmlns:p14="http://schemas.microsoft.com/office/powerpoint/2010/main" val="490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Bar Chart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Simple Bar Plot</a:t>
            </a:r>
          </a:p>
          <a:p>
            <a:r>
              <a:rPr lang="en-US" altLang="zh-TW" sz="3600" b="1" dirty="0" smtClean="0"/>
              <a:t>Simple Horizontal Bar Plot</a:t>
            </a:r>
          </a:p>
          <a:p>
            <a:r>
              <a:rPr lang="en-US" altLang="zh-TW" sz="3600" b="1" dirty="0" smtClean="0"/>
              <a:t>Staked Bar Plot</a:t>
            </a:r>
          </a:p>
          <a:p>
            <a:r>
              <a:rPr lang="en-US" altLang="zh-TW" sz="3600" b="1" dirty="0" smtClean="0"/>
              <a:t>Grouped Bar Plot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14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Bar </a:t>
            </a:r>
            <a:r>
              <a:rPr lang="en-US" altLang="zh-TW" b="1" dirty="0" smtClean="0"/>
              <a:t>Chart - </a:t>
            </a:r>
            <a:r>
              <a:rPr lang="en-US" altLang="zh-TW" b="1" dirty="0"/>
              <a:t>Simple Bar </a:t>
            </a:r>
            <a:r>
              <a:rPr lang="en-US" altLang="zh-TW" b="1" dirty="0" smtClean="0"/>
              <a:t>Plot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372" y="2427439"/>
            <a:ext cx="3958682" cy="39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Bar </a:t>
            </a:r>
            <a:r>
              <a:rPr lang="en-US" altLang="zh-TW" b="1" dirty="0" smtClean="0"/>
              <a:t>Chart - </a:t>
            </a:r>
            <a:r>
              <a:rPr lang="en-US" altLang="zh-TW" b="1" dirty="0"/>
              <a:t>Simple Bar </a:t>
            </a:r>
            <a:r>
              <a:rPr lang="en-US" altLang="zh-TW" b="1" dirty="0" smtClean="0"/>
              <a:t>Plot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 smtClean="0"/>
              <a:t>Copy &amp; Paste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counts </a:t>
            </a:r>
            <a:r>
              <a:rPr lang="en-US" altLang="zh-TW" dirty="0">
                <a:solidFill>
                  <a:srgbClr val="FF0000"/>
                </a:solidFill>
              </a:rPr>
              <a:t>&lt;- </a:t>
            </a:r>
            <a:r>
              <a:rPr lang="en-US" altLang="zh-TW" dirty="0" smtClean="0">
                <a:solidFill>
                  <a:srgbClr val="FF0000"/>
                </a:solidFill>
              </a:rPr>
              <a:t>table(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gender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 smtClean="0">
                <a:solidFill>
                  <a:srgbClr val="FF0000"/>
                </a:solidFill>
              </a:rPr>
              <a:t>barplot</a:t>
            </a:r>
            <a:r>
              <a:rPr lang="en-US" altLang="zh-TW" dirty="0" smtClean="0">
                <a:solidFill>
                  <a:srgbClr val="FF0000"/>
                </a:solidFill>
              </a:rPr>
              <a:t>(counts</a:t>
            </a:r>
            <a:r>
              <a:rPr lang="en-US" altLang="zh-TW" dirty="0">
                <a:solidFill>
                  <a:srgbClr val="FF0000"/>
                </a:solidFill>
              </a:rPr>
              <a:t>, main</a:t>
            </a:r>
            <a:r>
              <a:rPr lang="en-US" altLang="zh-TW" dirty="0" smtClean="0">
                <a:solidFill>
                  <a:srgbClr val="FF0000"/>
                </a:solidFill>
              </a:rPr>
              <a:t>=" </a:t>
            </a:r>
            <a:r>
              <a:rPr lang="en-US" altLang="zh-TW" dirty="0">
                <a:solidFill>
                  <a:srgbClr val="FF0000"/>
                </a:solidFill>
              </a:rPr>
              <a:t>Gender",</a:t>
            </a:r>
            <a:r>
              <a:rPr lang="en-US" altLang="zh-TW" dirty="0" err="1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</a:t>
            </a:r>
            <a:r>
              <a:rPr lang="en-US" altLang="zh-TW" dirty="0" err="1">
                <a:solidFill>
                  <a:srgbClr val="FF0000"/>
                </a:solidFill>
              </a:rPr>
              <a:t>Frequency",col</a:t>
            </a:r>
            <a:r>
              <a:rPr lang="en-US" altLang="zh-TW" dirty="0">
                <a:solidFill>
                  <a:srgbClr val="FF0000"/>
                </a:solidFill>
              </a:rPr>
              <a:t>=c("</a:t>
            </a:r>
            <a:r>
              <a:rPr lang="en-US" altLang="zh-TW" dirty="0" err="1">
                <a:solidFill>
                  <a:srgbClr val="FF0000"/>
                </a:solidFill>
              </a:rPr>
              <a:t>skyblue</a:t>
            </a:r>
            <a:r>
              <a:rPr lang="en-US" altLang="zh-TW" dirty="0">
                <a:solidFill>
                  <a:srgbClr val="FF0000"/>
                </a:solidFill>
              </a:rPr>
              <a:t>","pink</a:t>
            </a:r>
            <a:r>
              <a:rPr lang="en-US" altLang="zh-TW" dirty="0" smtClean="0">
                <a:solidFill>
                  <a:srgbClr val="FF0000"/>
                </a:solidFill>
              </a:rPr>
              <a:t>"))</a:t>
            </a:r>
          </a:p>
          <a:p>
            <a:r>
              <a:rPr lang="en-US" altLang="zh-TW" b="1" dirty="0" err="1" smtClean="0">
                <a:solidFill>
                  <a:schemeClr val="tx1"/>
                </a:solidFill>
              </a:rPr>
              <a:t>barplot</a:t>
            </a:r>
            <a:r>
              <a:rPr lang="en-US" altLang="zh-TW" b="1" dirty="0" smtClean="0">
                <a:solidFill>
                  <a:schemeClr val="tx1"/>
                </a:solidFill>
              </a:rPr>
              <a:t>() requires input variable to sum up(table()) before calculation.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main() is the header</a:t>
            </a:r>
          </a:p>
          <a:p>
            <a:r>
              <a:rPr lang="en-US" altLang="zh-TW" b="1" dirty="0" err="1" smtClean="0">
                <a:solidFill>
                  <a:schemeClr val="tx1"/>
                </a:solidFill>
              </a:rPr>
              <a:t>xlab</a:t>
            </a:r>
            <a:r>
              <a:rPr lang="en-US" altLang="zh-TW" b="1" dirty="0" smtClean="0">
                <a:solidFill>
                  <a:schemeClr val="tx1"/>
                </a:solidFill>
              </a:rPr>
              <a:t>() is the footer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col() allows you to define color for value 1, value 2, and etc… </a:t>
            </a:r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Bar </a:t>
            </a:r>
            <a:r>
              <a:rPr lang="en-US" altLang="zh-TW" b="1" dirty="0" smtClean="0"/>
              <a:t>Chart - </a:t>
            </a:r>
            <a:r>
              <a:rPr lang="en-US" altLang="zh-TW" b="1" dirty="0"/>
              <a:t>Simple Horizontal Bar </a:t>
            </a:r>
            <a:r>
              <a:rPr lang="en-US" altLang="zh-TW" b="1" dirty="0" smtClean="0"/>
              <a:t>Plot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824" y="2460841"/>
            <a:ext cx="3824869" cy="38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Bar Chart - Simple Horizontal Bar Plot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3200" b="1" dirty="0"/>
              <a:t>Copy &amp; Paste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counts &lt;- </a:t>
            </a:r>
            <a:r>
              <a:rPr lang="en-US" altLang="zh-TW" sz="2800" dirty="0" smtClean="0">
                <a:solidFill>
                  <a:srgbClr val="FF0000"/>
                </a:solidFill>
              </a:rPr>
              <a:t>table(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gender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barplot</a:t>
            </a:r>
            <a:r>
              <a:rPr lang="en-US" altLang="zh-TW" sz="2800" dirty="0">
                <a:solidFill>
                  <a:srgbClr val="FF0000"/>
                </a:solidFill>
              </a:rPr>
              <a:t>(counts, main=" Gender",</a:t>
            </a:r>
            <a:r>
              <a:rPr lang="en-US" altLang="zh-TW" sz="2800" dirty="0" err="1">
                <a:solidFill>
                  <a:srgbClr val="FF0000"/>
                </a:solidFill>
              </a:rPr>
              <a:t>xlab</a:t>
            </a:r>
            <a:r>
              <a:rPr lang="en-US" altLang="zh-TW" sz="2800" dirty="0">
                <a:solidFill>
                  <a:srgbClr val="FF0000"/>
                </a:solidFill>
              </a:rPr>
              <a:t>="</a:t>
            </a:r>
            <a:r>
              <a:rPr lang="en-US" altLang="zh-TW" sz="2800" dirty="0" err="1">
                <a:solidFill>
                  <a:srgbClr val="FF0000"/>
                </a:solidFill>
              </a:rPr>
              <a:t>Frequency",col</a:t>
            </a:r>
            <a:r>
              <a:rPr lang="en-US" altLang="zh-TW" sz="2800" dirty="0">
                <a:solidFill>
                  <a:srgbClr val="FF0000"/>
                </a:solidFill>
              </a:rPr>
              <a:t>=c("</a:t>
            </a:r>
            <a:r>
              <a:rPr lang="en-US" altLang="zh-TW" sz="2800" dirty="0" err="1">
                <a:solidFill>
                  <a:srgbClr val="FF0000"/>
                </a:solidFill>
              </a:rPr>
              <a:t>skyblue</a:t>
            </a:r>
            <a:r>
              <a:rPr lang="en-US" altLang="zh-TW" sz="2800" dirty="0">
                <a:solidFill>
                  <a:srgbClr val="FF0000"/>
                </a:solidFill>
              </a:rPr>
              <a:t>","pink"), </a:t>
            </a:r>
            <a:r>
              <a:rPr lang="en-US" altLang="zh-TW" sz="2800" dirty="0" err="1">
                <a:solidFill>
                  <a:srgbClr val="FF0000"/>
                </a:solidFill>
              </a:rPr>
              <a:t>horiz</a:t>
            </a:r>
            <a:r>
              <a:rPr lang="en-US" altLang="zh-TW" sz="2800" dirty="0">
                <a:solidFill>
                  <a:srgbClr val="FF0000"/>
                </a:solidFill>
              </a:rPr>
              <a:t>=TRUE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When you add </a:t>
            </a:r>
            <a:r>
              <a:rPr lang="en-US" altLang="zh-TW" sz="3200" b="1" dirty="0" err="1" smtClean="0">
                <a:solidFill>
                  <a:schemeClr val="tx1"/>
                </a:solidFill>
              </a:rPr>
              <a:t>horiz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=TRUE, your bar chart will rotate.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42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Bar </a:t>
            </a:r>
            <a:r>
              <a:rPr lang="en-US" altLang="zh-TW" b="1" dirty="0" smtClean="0"/>
              <a:t>Chart - </a:t>
            </a:r>
            <a:r>
              <a:rPr lang="en-US" altLang="zh-TW" b="1" dirty="0"/>
              <a:t>Staked Bar </a:t>
            </a:r>
            <a:r>
              <a:rPr lang="en-US" altLang="zh-TW" b="1" dirty="0" smtClean="0"/>
              <a:t>Plot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781" y="2429243"/>
            <a:ext cx="3946968" cy="39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Bar Chart - Staked Bar Plot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&amp;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counts </a:t>
            </a:r>
            <a:r>
              <a:rPr lang="en-US" altLang="zh-TW" sz="2800" dirty="0">
                <a:solidFill>
                  <a:srgbClr val="FF0000"/>
                </a:solidFill>
              </a:rPr>
              <a:t>&lt;- table(</a:t>
            </a:r>
            <a:r>
              <a:rPr lang="en-US" altLang="zh-TW" sz="2800" dirty="0" err="1">
                <a:solidFill>
                  <a:srgbClr val="FF0000"/>
                </a:solidFill>
              </a:rPr>
              <a:t>gender,urban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barplot</a:t>
            </a:r>
            <a:r>
              <a:rPr lang="en-US" altLang="zh-TW" sz="2800" dirty="0">
                <a:solidFill>
                  <a:srgbClr val="FF0000"/>
                </a:solidFill>
              </a:rPr>
              <a:t>(counts, main="Gender &amp; Geography",</a:t>
            </a:r>
          </a:p>
          <a:p>
            <a:pPr lvl="1"/>
            <a:r>
              <a:rPr lang="en-US" altLang="zh-TW" sz="2800" dirty="0" err="1" smtClean="0">
                <a:solidFill>
                  <a:srgbClr val="FF0000"/>
                </a:solidFill>
              </a:rPr>
              <a:t>xlab</a:t>
            </a:r>
            <a:r>
              <a:rPr lang="en-US" altLang="zh-TW" sz="2800" dirty="0">
                <a:solidFill>
                  <a:srgbClr val="FF0000"/>
                </a:solidFill>
              </a:rPr>
              <a:t>="Frequency of Gender", col=c("</a:t>
            </a:r>
            <a:r>
              <a:rPr lang="en-US" altLang="zh-TW" sz="2800" dirty="0" err="1">
                <a:solidFill>
                  <a:srgbClr val="FF0000"/>
                </a:solidFill>
              </a:rPr>
              <a:t>skyblue</a:t>
            </a:r>
            <a:r>
              <a:rPr lang="en-US" altLang="zh-TW" sz="2800" dirty="0">
                <a:solidFill>
                  <a:srgbClr val="FF0000"/>
                </a:solidFill>
              </a:rPr>
              <a:t>","pink"),</a:t>
            </a: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legend </a:t>
            </a:r>
            <a:r>
              <a:rPr lang="en-US" altLang="zh-TW" sz="2800" dirty="0">
                <a:solidFill>
                  <a:srgbClr val="FF0000"/>
                </a:solidFill>
              </a:rPr>
              <a:t>= </a:t>
            </a:r>
            <a:r>
              <a:rPr lang="en-US" altLang="zh-TW" sz="2800" dirty="0" err="1">
                <a:solidFill>
                  <a:srgbClr val="FF0000"/>
                </a:solidFill>
              </a:rPr>
              <a:t>rownames</a:t>
            </a:r>
            <a:r>
              <a:rPr lang="en-US" altLang="zh-TW" sz="2800" dirty="0">
                <a:solidFill>
                  <a:srgbClr val="FF0000"/>
                </a:solidFill>
              </a:rPr>
              <a:t>(counts))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Bar Chart - </a:t>
            </a:r>
            <a:r>
              <a:rPr lang="en-US" altLang="zh-TW" b="1" dirty="0" smtClean="0"/>
              <a:t>Grouped </a:t>
            </a:r>
            <a:r>
              <a:rPr lang="en-US" altLang="zh-TW" b="1" dirty="0"/>
              <a:t>Bar </a:t>
            </a:r>
            <a:r>
              <a:rPr lang="en-US" altLang="zh-TW" b="1" dirty="0" smtClean="0"/>
              <a:t>Plot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240" y="2456205"/>
            <a:ext cx="3904970" cy="38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57" t="31613" r="13683" b="43403"/>
          <a:stretch/>
        </p:blipFill>
        <p:spPr>
          <a:xfrm>
            <a:off x="2664021" y="2601527"/>
            <a:ext cx="6863958" cy="31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Bar Chart - Grouped Bar 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&amp;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counts </a:t>
            </a:r>
            <a:r>
              <a:rPr lang="en-US" altLang="zh-TW" sz="2800" dirty="0">
                <a:solidFill>
                  <a:srgbClr val="FF0000"/>
                </a:solidFill>
              </a:rPr>
              <a:t>&lt;- table(gender, urban)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barplot</a:t>
            </a:r>
            <a:r>
              <a:rPr lang="en-US" altLang="zh-TW" sz="2800" dirty="0">
                <a:solidFill>
                  <a:srgbClr val="FF0000"/>
                </a:solidFill>
              </a:rPr>
              <a:t>(counts, main="Gender &amp; Geography",</a:t>
            </a:r>
          </a:p>
          <a:p>
            <a:pPr lvl="1"/>
            <a:r>
              <a:rPr lang="en-US" altLang="zh-TW" sz="2800" dirty="0" err="1" smtClean="0">
                <a:solidFill>
                  <a:srgbClr val="FF0000"/>
                </a:solidFill>
              </a:rPr>
              <a:t>xlab</a:t>
            </a:r>
            <a:r>
              <a:rPr lang="en-US" altLang="zh-TW" sz="2800" dirty="0">
                <a:solidFill>
                  <a:srgbClr val="FF0000"/>
                </a:solidFill>
              </a:rPr>
              <a:t>="Number of Gender", col=c("</a:t>
            </a:r>
            <a:r>
              <a:rPr lang="en-US" altLang="zh-TW" sz="2800" dirty="0" err="1">
                <a:solidFill>
                  <a:srgbClr val="FF0000"/>
                </a:solidFill>
              </a:rPr>
              <a:t>skyblue</a:t>
            </a:r>
            <a:r>
              <a:rPr lang="en-US" altLang="zh-TW" sz="2800" dirty="0">
                <a:solidFill>
                  <a:srgbClr val="FF0000"/>
                </a:solidFill>
              </a:rPr>
              <a:t>","pink"),</a:t>
            </a: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legend </a:t>
            </a:r>
            <a:r>
              <a:rPr lang="en-US" altLang="zh-TW" sz="2800" dirty="0">
                <a:solidFill>
                  <a:srgbClr val="FF0000"/>
                </a:solidFill>
              </a:rPr>
              <a:t>= </a:t>
            </a:r>
            <a:r>
              <a:rPr lang="en-US" altLang="zh-TW" sz="2800" dirty="0" err="1">
                <a:solidFill>
                  <a:srgbClr val="FF0000"/>
                </a:solidFill>
              </a:rPr>
              <a:t>rownames</a:t>
            </a:r>
            <a:r>
              <a:rPr lang="en-US" altLang="zh-TW" sz="2800" dirty="0">
                <a:solidFill>
                  <a:srgbClr val="FF0000"/>
                </a:solidFill>
              </a:rPr>
              <a:t>(counts), beside=TRUE)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11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Histogram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616" y="2488557"/>
            <a:ext cx="3826186" cy="38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9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Histogram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/>
              <a:t>Copy &amp;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err="1" smtClean="0">
                <a:solidFill>
                  <a:srgbClr val="FF0000"/>
                </a:solidFill>
              </a:rPr>
              <a:t>hist</a:t>
            </a:r>
            <a:r>
              <a:rPr lang="en-US" altLang="zh-TW" sz="2800" dirty="0" smtClean="0">
                <a:solidFill>
                  <a:srgbClr val="FF0000"/>
                </a:solidFill>
              </a:rPr>
              <a:t>(achmat10</a:t>
            </a:r>
            <a:r>
              <a:rPr lang="en-US" altLang="zh-TW" sz="2800" dirty="0">
                <a:solidFill>
                  <a:srgbClr val="FF0000"/>
                </a:solidFill>
              </a:rPr>
              <a:t>, col="red", </a:t>
            </a:r>
            <a:r>
              <a:rPr lang="en-US" altLang="zh-TW" sz="2800" dirty="0" err="1">
                <a:solidFill>
                  <a:srgbClr val="FF0000"/>
                </a:solidFill>
              </a:rPr>
              <a:t>xlab</a:t>
            </a:r>
            <a:r>
              <a:rPr lang="en-US" altLang="zh-TW" sz="2800" dirty="0">
                <a:solidFill>
                  <a:srgbClr val="FF0000"/>
                </a:solidFill>
              </a:rPr>
              <a:t>="Math Achievement Score" , main="Math Achievement Score </a:t>
            </a:r>
            <a:r>
              <a:rPr lang="en-US" altLang="zh-TW" sz="2800" dirty="0" smtClean="0">
                <a:solidFill>
                  <a:srgbClr val="FF0000"/>
                </a:solidFill>
              </a:rPr>
              <a:t>2010“,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breaks=9)</a:t>
            </a:r>
          </a:p>
          <a:p>
            <a:r>
              <a:rPr lang="en-US" altLang="zh-TW" sz="3200" b="1" dirty="0"/>
              <a:t>b</a:t>
            </a:r>
            <a:r>
              <a:rPr lang="en-US" altLang="zh-TW" sz="3200" b="1" dirty="0" smtClean="0"/>
              <a:t>reaks() tells R to produce X amount of bar(s)</a:t>
            </a:r>
            <a:endParaRPr lang="en-US" altLang="zh-TW" sz="32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1418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Histogram w/ Normal Curve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941" y="2441493"/>
            <a:ext cx="3563076" cy="38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7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Histogram w/ Normal Curve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/>
              <a:t>Copy &amp; </a:t>
            </a:r>
            <a:r>
              <a:rPr lang="en-US" altLang="zh-TW" b="1" dirty="0" smtClean="0"/>
              <a:t>Paste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x </a:t>
            </a:r>
            <a:r>
              <a:rPr lang="en-US" altLang="zh-TW" dirty="0">
                <a:solidFill>
                  <a:srgbClr val="FF0000"/>
                </a:solidFill>
              </a:rPr>
              <a:t>&lt;- achmat10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h&lt;-</a:t>
            </a:r>
            <a:r>
              <a:rPr lang="en-US" altLang="zh-TW" dirty="0" err="1">
                <a:solidFill>
                  <a:srgbClr val="FF0000"/>
                </a:solidFill>
              </a:rPr>
              <a:t>hist</a:t>
            </a:r>
            <a:r>
              <a:rPr lang="en-US" altLang="zh-TW" dirty="0">
                <a:solidFill>
                  <a:srgbClr val="FF0000"/>
                </a:solidFill>
              </a:rPr>
              <a:t>(x, breaks=50, col="red", </a:t>
            </a:r>
            <a:r>
              <a:rPr lang="en-US" altLang="zh-TW" dirty="0" err="1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="Math Achievement Score",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main</a:t>
            </a:r>
            <a:r>
              <a:rPr lang="en-US" altLang="zh-TW" dirty="0">
                <a:solidFill>
                  <a:srgbClr val="FF0000"/>
                </a:solidFill>
              </a:rPr>
              <a:t>="Math Achievement Score 2010")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xfit</a:t>
            </a:r>
            <a:r>
              <a:rPr lang="en-US" altLang="zh-TW" dirty="0">
                <a:solidFill>
                  <a:srgbClr val="FF0000"/>
                </a:solidFill>
              </a:rPr>
              <a:t>&lt;-</a:t>
            </a:r>
            <a:r>
              <a:rPr lang="en-US" altLang="zh-TW" dirty="0" err="1">
                <a:solidFill>
                  <a:srgbClr val="FF0000"/>
                </a:solidFill>
              </a:rPr>
              <a:t>seq</a:t>
            </a:r>
            <a:r>
              <a:rPr lang="en-US" altLang="zh-TW" dirty="0">
                <a:solidFill>
                  <a:srgbClr val="FF0000"/>
                </a:solidFill>
              </a:rPr>
              <a:t>(min(x),max(x),length=40)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yfit</a:t>
            </a:r>
            <a:r>
              <a:rPr lang="en-US" altLang="zh-TW" dirty="0">
                <a:solidFill>
                  <a:srgbClr val="FF0000"/>
                </a:solidFill>
              </a:rPr>
              <a:t>&lt;-</a:t>
            </a:r>
            <a:r>
              <a:rPr lang="en-US" altLang="zh-TW" dirty="0" err="1">
                <a:solidFill>
                  <a:srgbClr val="FF0000"/>
                </a:solidFill>
              </a:rPr>
              <a:t>dnorm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xfit,mean</a:t>
            </a:r>
            <a:r>
              <a:rPr lang="en-US" altLang="zh-TW" dirty="0">
                <a:solidFill>
                  <a:srgbClr val="FF0000"/>
                </a:solidFill>
              </a:rPr>
              <a:t>=mean(x),</a:t>
            </a:r>
            <a:r>
              <a:rPr lang="en-US" altLang="zh-TW" dirty="0" err="1">
                <a:solidFill>
                  <a:srgbClr val="FF0000"/>
                </a:solidFill>
              </a:rPr>
              <a:t>sd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 err="1">
                <a:solidFill>
                  <a:srgbClr val="FF0000"/>
                </a:solidFill>
              </a:rPr>
              <a:t>sd</a:t>
            </a:r>
            <a:r>
              <a:rPr lang="en-US" altLang="zh-TW" dirty="0">
                <a:solidFill>
                  <a:srgbClr val="FF0000"/>
                </a:solidFill>
              </a:rPr>
              <a:t>(x))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yfit</a:t>
            </a:r>
            <a:r>
              <a:rPr lang="en-US" altLang="zh-TW" dirty="0">
                <a:solidFill>
                  <a:srgbClr val="FF0000"/>
                </a:solidFill>
              </a:rPr>
              <a:t> &lt;- </a:t>
            </a:r>
            <a:r>
              <a:rPr lang="en-US" altLang="zh-TW" dirty="0" err="1">
                <a:solidFill>
                  <a:srgbClr val="FF0000"/>
                </a:solidFill>
              </a:rPr>
              <a:t>yfit</a:t>
            </a:r>
            <a:r>
              <a:rPr lang="en-US" altLang="zh-TW" dirty="0">
                <a:solidFill>
                  <a:srgbClr val="FF0000"/>
                </a:solidFill>
              </a:rPr>
              <a:t>*diff(</a:t>
            </a:r>
            <a:r>
              <a:rPr lang="en-US" altLang="zh-TW" dirty="0" err="1">
                <a:solidFill>
                  <a:srgbClr val="FF0000"/>
                </a:solidFill>
              </a:rPr>
              <a:t>h$mids</a:t>
            </a:r>
            <a:r>
              <a:rPr lang="en-US" altLang="zh-TW" dirty="0">
                <a:solidFill>
                  <a:srgbClr val="FF0000"/>
                </a:solidFill>
              </a:rPr>
              <a:t>[1:2])*length(x)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lines(</a:t>
            </a:r>
            <a:r>
              <a:rPr lang="en-US" altLang="zh-TW" dirty="0" err="1">
                <a:solidFill>
                  <a:srgbClr val="FF0000"/>
                </a:solidFill>
              </a:rPr>
              <a:t>xfit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yfit</a:t>
            </a:r>
            <a:r>
              <a:rPr lang="en-US" altLang="zh-TW" dirty="0">
                <a:solidFill>
                  <a:srgbClr val="FF0000"/>
                </a:solidFill>
              </a:rPr>
              <a:t>, col="blue", </a:t>
            </a:r>
            <a:r>
              <a:rPr lang="en-US" altLang="zh-TW" dirty="0" err="1">
                <a:solidFill>
                  <a:srgbClr val="FF0000"/>
                </a:solidFill>
              </a:rPr>
              <a:t>lwd</a:t>
            </a:r>
            <a:r>
              <a:rPr lang="en-US" altLang="zh-TW" dirty="0">
                <a:solidFill>
                  <a:srgbClr val="FF0000"/>
                </a:solidFill>
              </a:rPr>
              <a:t>=2)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4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Boxplot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053" y="2583967"/>
            <a:ext cx="3703894" cy="36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1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&amp;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boxplot(achmat10,main</a:t>
            </a:r>
            <a:r>
              <a:rPr lang="en-US" altLang="zh-TW" sz="2800" dirty="0">
                <a:solidFill>
                  <a:srgbClr val="FF0000"/>
                </a:solidFill>
              </a:rPr>
              <a:t>="Math Achievement Score - 2010",ylab="Math Score")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2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Multi-Boxplot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55" y="2661686"/>
            <a:ext cx="3554689" cy="35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Boxplot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/>
              <a:t>Copy &amp;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boxplot(achmat10~gender, main</a:t>
            </a:r>
            <a:r>
              <a:rPr lang="en-US" altLang="zh-TW" sz="2800" dirty="0">
                <a:solidFill>
                  <a:srgbClr val="FF0000"/>
                </a:solidFill>
              </a:rPr>
              <a:t>="Math Score &amp; Gender",</a:t>
            </a:r>
            <a:r>
              <a:rPr lang="en-US" altLang="zh-TW" sz="2800" dirty="0" err="1">
                <a:solidFill>
                  <a:srgbClr val="FF0000"/>
                </a:solidFill>
              </a:rPr>
              <a:t>ylab</a:t>
            </a:r>
            <a:r>
              <a:rPr lang="en-US" altLang="zh-TW" sz="2800" dirty="0">
                <a:solidFill>
                  <a:srgbClr val="FF0000"/>
                </a:solidFill>
              </a:rPr>
              <a:t>="Math Score", </a:t>
            </a:r>
            <a:r>
              <a:rPr lang="en-US" altLang="zh-TW" sz="2800" dirty="0" err="1">
                <a:solidFill>
                  <a:srgbClr val="FF0000"/>
                </a:solidFill>
              </a:rPr>
              <a:t>xlab</a:t>
            </a:r>
            <a:r>
              <a:rPr lang="en-US" altLang="zh-TW" sz="2800" dirty="0">
                <a:solidFill>
                  <a:srgbClr val="FF0000"/>
                </a:solidFill>
              </a:rPr>
              <a:t>="Gender", col=(c("</a:t>
            </a:r>
            <a:r>
              <a:rPr lang="en-US" altLang="zh-TW" sz="2800" dirty="0" err="1">
                <a:solidFill>
                  <a:srgbClr val="FF0000"/>
                </a:solidFill>
              </a:rPr>
              <a:t>skyblue</a:t>
            </a:r>
            <a:r>
              <a:rPr lang="en-US" altLang="zh-TW" sz="2800" dirty="0">
                <a:solidFill>
                  <a:srgbClr val="FF0000"/>
                </a:solidFill>
              </a:rPr>
              <a:t>","pink")))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3200" b="1" dirty="0">
                <a:solidFill>
                  <a:schemeClr val="tx1"/>
                </a:solidFill>
              </a:rPr>
              <a:t>a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chmat10 is dependent variable</a:t>
            </a:r>
          </a:p>
          <a:p>
            <a:r>
              <a:rPr lang="en-US" altLang="zh-TW" sz="3200" b="1" dirty="0" smtClean="0">
                <a:solidFill>
                  <a:schemeClr val="tx1"/>
                </a:solidFill>
              </a:rPr>
              <a:t>gender is independent variable 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9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Scatter </a:t>
            </a:r>
            <a:r>
              <a:rPr lang="en-US" altLang="zh-TW" b="1" dirty="0" smtClean="0"/>
              <a:t>plot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723" y="2523022"/>
            <a:ext cx="3711844" cy="37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Exercise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3200" b="1" dirty="0"/>
              <a:t>p</a:t>
            </a:r>
            <a:r>
              <a:rPr lang="en-US" altLang="zh-TW" sz="3200" b="1" dirty="0" smtClean="0"/>
              <a:t>rint()</a:t>
            </a:r>
          </a:p>
          <a:p>
            <a:pPr lvl="1"/>
            <a:r>
              <a:rPr lang="en-US" altLang="zh-TW" sz="2800" dirty="0" smtClean="0"/>
              <a:t>Use </a:t>
            </a:r>
            <a:r>
              <a:rPr lang="en-US" altLang="zh-TW" sz="2800" b="1" dirty="0"/>
              <a:t>print() </a:t>
            </a:r>
            <a:r>
              <a:rPr lang="en-US" altLang="zh-TW" sz="2800" dirty="0" smtClean="0"/>
              <a:t>to </a:t>
            </a:r>
            <a:r>
              <a:rPr lang="en-US" altLang="zh-TW" sz="2800" dirty="0"/>
              <a:t>print </a:t>
            </a:r>
            <a:r>
              <a:rPr lang="en-US" altLang="zh-TW" sz="2800" b="1" u="sng" dirty="0" smtClean="0"/>
              <a:t>your name</a:t>
            </a:r>
          </a:p>
          <a:p>
            <a:r>
              <a:rPr lang="en-US" altLang="zh-TW" sz="3200" b="1" dirty="0"/>
              <a:t>? is your best </a:t>
            </a:r>
            <a:r>
              <a:rPr lang="en-US" altLang="zh-TW" sz="3200" b="1" dirty="0" smtClean="0"/>
              <a:t>friend, use ? for help </a:t>
            </a:r>
            <a:endParaRPr lang="en-US" altLang="zh-TW" sz="3200" b="1" dirty="0"/>
          </a:p>
          <a:p>
            <a:pPr lvl="1"/>
            <a:r>
              <a:rPr lang="en-US" altLang="zh-TW" sz="2800" b="1" dirty="0">
                <a:solidFill>
                  <a:srgbClr val="FF0000"/>
                </a:solidFill>
              </a:rPr>
              <a:t>?print</a:t>
            </a:r>
          </a:p>
          <a:p>
            <a:r>
              <a:rPr lang="en-US" altLang="zh-TW" sz="3200" b="1" dirty="0" smtClean="0"/>
              <a:t>Calculate</a:t>
            </a:r>
          </a:p>
          <a:p>
            <a:pPr lvl="1"/>
            <a:r>
              <a:rPr lang="en-US" altLang="zh-TW" sz="2800" b="1" dirty="0" smtClean="0"/>
              <a:t>Calculate </a:t>
            </a:r>
            <a:r>
              <a:rPr lang="en-US" altLang="zh-TW" sz="2800" dirty="0" smtClean="0"/>
              <a:t>888*888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182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Scatter </a:t>
            </a:r>
            <a:r>
              <a:rPr lang="en-US" altLang="zh-TW" b="1" dirty="0"/>
              <a:t>plot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Copy and Paste</a:t>
            </a:r>
          </a:p>
          <a:p>
            <a:pPr lvl="1"/>
            <a:r>
              <a:rPr lang="en-US" altLang="zh-TW" sz="3200" dirty="0">
                <a:solidFill>
                  <a:srgbClr val="FF0000"/>
                </a:solidFill>
              </a:rPr>
              <a:t>plot(achmat10,achsci12,main="</a:t>
            </a:r>
            <a:r>
              <a:rPr lang="en-US" altLang="zh-TW" sz="3200" dirty="0" smtClean="0">
                <a:solidFill>
                  <a:srgbClr val="FF0000"/>
                </a:solidFill>
              </a:rPr>
              <a:t>Math &amp; Science </a:t>
            </a:r>
            <a:r>
              <a:rPr lang="en-US" altLang="zh-TW" sz="3200" dirty="0">
                <a:solidFill>
                  <a:srgbClr val="FF0000"/>
                </a:solidFill>
              </a:rPr>
              <a:t>Scatterplot",</a:t>
            </a:r>
            <a:r>
              <a:rPr lang="en-US" altLang="zh-TW" sz="3200" dirty="0" err="1">
                <a:solidFill>
                  <a:srgbClr val="FF0000"/>
                </a:solidFill>
              </a:rPr>
              <a:t>xlab</a:t>
            </a:r>
            <a:r>
              <a:rPr lang="en-US" altLang="zh-TW" sz="3200" dirty="0">
                <a:solidFill>
                  <a:srgbClr val="FF0000"/>
                </a:solidFill>
              </a:rPr>
              <a:t>="Math Score ", </a:t>
            </a:r>
            <a:r>
              <a:rPr lang="en-US" altLang="zh-TW" sz="3200" dirty="0" err="1">
                <a:solidFill>
                  <a:srgbClr val="FF0000"/>
                </a:solidFill>
              </a:rPr>
              <a:t>ylab</a:t>
            </a:r>
            <a:r>
              <a:rPr lang="en-US" altLang="zh-TW" sz="3200" dirty="0">
                <a:solidFill>
                  <a:srgbClr val="FF0000"/>
                </a:solidFill>
              </a:rPr>
              <a:t>="Science Score", </a:t>
            </a:r>
            <a:r>
              <a:rPr lang="en-US" altLang="zh-TW" sz="3200" dirty="0" err="1">
                <a:solidFill>
                  <a:srgbClr val="FF0000"/>
                </a:solidFill>
              </a:rPr>
              <a:t>pch</a:t>
            </a:r>
            <a:r>
              <a:rPr lang="en-US" altLang="zh-TW" sz="3200" dirty="0">
                <a:solidFill>
                  <a:srgbClr val="FF0000"/>
                </a:solidFill>
              </a:rPr>
              <a:t>=1)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3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Scatter plot w/ Regression line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222" y="2557463"/>
            <a:ext cx="3636352" cy="36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94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Scatter </a:t>
            </a:r>
            <a:r>
              <a:rPr lang="en-US" altLang="zh-TW" b="1" dirty="0" smtClean="0"/>
              <a:t>plot w/ Regression 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and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err="1" smtClean="0">
                <a:solidFill>
                  <a:srgbClr val="FF0000"/>
                </a:solidFill>
              </a:rPr>
              <a:t>abline</a:t>
            </a:r>
            <a:r>
              <a:rPr lang="en-US" altLang="zh-TW" sz="2800" dirty="0" smtClean="0">
                <a:solidFill>
                  <a:srgbClr val="FF0000"/>
                </a:solidFill>
              </a:rPr>
              <a:t>(lm(achmat10~achsci12</a:t>
            </a:r>
            <a:r>
              <a:rPr lang="en-US" altLang="zh-TW" sz="2800" dirty="0">
                <a:solidFill>
                  <a:srgbClr val="FF0000"/>
                </a:solidFill>
              </a:rPr>
              <a:t>), col="red</a:t>
            </a:r>
            <a:r>
              <a:rPr lang="en-US" altLang="zh-TW" sz="2800" dirty="0" smtClean="0">
                <a:solidFill>
                  <a:srgbClr val="FF0000"/>
                </a:solidFill>
              </a:rPr>
              <a:t>")</a:t>
            </a:r>
          </a:p>
          <a:p>
            <a:r>
              <a:rPr lang="en-US" altLang="zh-TW" sz="3200" b="1" dirty="0" smtClean="0"/>
              <a:t>Add regression line to plot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7930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ggplot2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Quick &amp; </a:t>
            </a:r>
            <a:r>
              <a:rPr lang="en-US" altLang="zh-TW" sz="3600" dirty="0" smtClean="0">
                <a:solidFill>
                  <a:srgbClr val="00B050"/>
                </a:solidFill>
              </a:rPr>
              <a:t>High Quality Graphs</a:t>
            </a:r>
            <a:endParaRPr lang="en-US" altLang="zh-TW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ggplot2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err="1"/>
              <a:t>q</a:t>
            </a:r>
            <a:r>
              <a:rPr lang="en-US" altLang="zh-TW" sz="2800" b="1" dirty="0" err="1" smtClean="0"/>
              <a:t>plot</a:t>
            </a:r>
            <a:r>
              <a:rPr lang="en-US" altLang="zh-TW" sz="2800" b="1" dirty="0" smtClean="0"/>
              <a:t>()</a:t>
            </a:r>
          </a:p>
          <a:p>
            <a:pPr lvl="1"/>
            <a:r>
              <a:rPr lang="en-US" altLang="zh-TW" sz="2400" dirty="0" smtClean="0"/>
              <a:t>Quick high-quality graph development</a:t>
            </a:r>
          </a:p>
          <a:p>
            <a:pPr lvl="1"/>
            <a:r>
              <a:rPr lang="en-US" altLang="zh-TW" sz="2400" dirty="0" smtClean="0"/>
              <a:t>Little room for improvement</a:t>
            </a:r>
            <a:endParaRPr lang="en-US" altLang="zh-TW" sz="2400" dirty="0"/>
          </a:p>
          <a:p>
            <a:r>
              <a:rPr lang="en-US" altLang="zh-TW" sz="2800" b="1" dirty="0" err="1" smtClean="0"/>
              <a:t>ggplot</a:t>
            </a:r>
            <a:r>
              <a:rPr lang="en-US" altLang="zh-TW" sz="2800" b="1" dirty="0" smtClean="0"/>
              <a:t>()</a:t>
            </a:r>
          </a:p>
          <a:p>
            <a:pPr lvl="1"/>
            <a:r>
              <a:rPr lang="en-US" altLang="zh-TW" sz="2400" dirty="0" smtClean="0"/>
              <a:t>Slow graph development (lines of code)</a:t>
            </a:r>
          </a:p>
          <a:p>
            <a:pPr lvl="1"/>
            <a:r>
              <a:rPr lang="en-US" altLang="zh-TW" sz="2400" dirty="0" smtClean="0"/>
              <a:t>Very Elegant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53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Import </a:t>
            </a:r>
            <a:r>
              <a:rPr lang="en-US" altLang="zh-TW" b="1" dirty="0" smtClean="0"/>
              <a:t>ggplot2 </a:t>
            </a:r>
            <a:r>
              <a:rPr lang="en-US" altLang="zh-TW" b="1" dirty="0"/>
              <a:t>in </a:t>
            </a:r>
            <a:r>
              <a:rPr lang="en-US" altLang="zh-TW" b="1" dirty="0" smtClean="0"/>
              <a:t>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500" b="1" dirty="0" smtClean="0"/>
              <a:t>Install ggplot2 package </a:t>
            </a:r>
            <a:endParaRPr lang="en-US" altLang="zh-TW" sz="3500" b="1" dirty="0"/>
          </a:p>
          <a:p>
            <a:pPr lvl="1"/>
            <a:r>
              <a:rPr lang="en-US" altLang="zh-TW" sz="2600" dirty="0" err="1" smtClean="0">
                <a:solidFill>
                  <a:srgbClr val="FF0000"/>
                </a:solidFill>
              </a:rPr>
              <a:t>install.packages</a:t>
            </a:r>
            <a:r>
              <a:rPr lang="en-US" altLang="zh-TW" sz="2600" dirty="0" smtClean="0">
                <a:solidFill>
                  <a:srgbClr val="FF0000"/>
                </a:solidFill>
              </a:rPr>
              <a:t>(c(“ggplot2"), </a:t>
            </a:r>
            <a:r>
              <a:rPr lang="en-US" altLang="zh-TW" sz="2600" dirty="0">
                <a:solidFill>
                  <a:srgbClr val="FF0000"/>
                </a:solidFill>
              </a:rPr>
              <a:t>repos="http://cran.r-project.org" 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endParaRPr lang="en-US" altLang="zh-TW" sz="2600" dirty="0" smtClean="0"/>
          </a:p>
          <a:p>
            <a:r>
              <a:rPr lang="en-US" altLang="zh-TW" sz="3500" b="1" dirty="0"/>
              <a:t>Load </a:t>
            </a:r>
            <a:r>
              <a:rPr lang="en-US" altLang="zh-TW" sz="3500" b="1" dirty="0" smtClean="0"/>
              <a:t>ggplot2 package into memory.</a:t>
            </a:r>
          </a:p>
          <a:p>
            <a:pPr lvl="1"/>
            <a:r>
              <a:rPr lang="en-US" altLang="zh-TW" sz="3000" dirty="0" smtClean="0">
                <a:solidFill>
                  <a:srgbClr val="FF0000"/>
                </a:solidFill>
              </a:rPr>
              <a:t>library(ggplot2</a:t>
            </a:r>
            <a:r>
              <a:rPr lang="en-US" altLang="zh-TW" sz="3000" dirty="0">
                <a:solidFill>
                  <a:srgbClr val="FF0000"/>
                </a:solidFill>
              </a:rPr>
              <a:t>)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28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Bar Chart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4590" y="2557463"/>
            <a:ext cx="3716345" cy="37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Bar Chart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and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err="1" smtClean="0">
                <a:solidFill>
                  <a:srgbClr val="FF0000"/>
                </a:solidFill>
              </a:rPr>
              <a:t>qplot</a:t>
            </a:r>
            <a:r>
              <a:rPr lang="en-US" altLang="zh-TW" sz="2800" dirty="0" smtClean="0">
                <a:solidFill>
                  <a:srgbClr val="FF0000"/>
                </a:solidFill>
              </a:rPr>
              <a:t>(factor(gender</a:t>
            </a:r>
            <a:r>
              <a:rPr lang="en-US" altLang="zh-TW" sz="2800" dirty="0">
                <a:solidFill>
                  <a:srgbClr val="FF0000"/>
                </a:solidFill>
              </a:rPr>
              <a:t>),</a:t>
            </a:r>
            <a:r>
              <a:rPr lang="en-US" altLang="zh-TW" sz="2800" dirty="0" err="1">
                <a:solidFill>
                  <a:srgbClr val="FF0000"/>
                </a:solidFill>
              </a:rPr>
              <a:t>geom</a:t>
            </a:r>
            <a:r>
              <a:rPr lang="en-US" altLang="zh-TW" sz="2800" dirty="0">
                <a:solidFill>
                  <a:srgbClr val="FF0000"/>
                </a:solidFill>
              </a:rPr>
              <a:t>="bar", fill=</a:t>
            </a:r>
            <a:r>
              <a:rPr lang="en-US" altLang="zh-TW" sz="2800" dirty="0" err="1">
                <a:solidFill>
                  <a:srgbClr val="FF0000"/>
                </a:solidFill>
              </a:rPr>
              <a:t>gender,xlab</a:t>
            </a:r>
            <a:r>
              <a:rPr lang="en-US" altLang="zh-TW" sz="2800" dirty="0">
                <a:solidFill>
                  <a:srgbClr val="FF0000"/>
                </a:solidFill>
              </a:rPr>
              <a:t>="Gender",</a:t>
            </a:r>
            <a:r>
              <a:rPr lang="en-US" altLang="zh-TW" sz="2800" dirty="0" err="1">
                <a:solidFill>
                  <a:srgbClr val="FF0000"/>
                </a:solidFill>
              </a:rPr>
              <a:t>ylab</a:t>
            </a:r>
            <a:r>
              <a:rPr lang="en-US" altLang="zh-TW" sz="2800" dirty="0">
                <a:solidFill>
                  <a:srgbClr val="FF0000"/>
                </a:solidFill>
              </a:rPr>
              <a:t>="</a:t>
            </a:r>
            <a:r>
              <a:rPr lang="en-US" altLang="zh-TW" sz="2800" dirty="0" err="1">
                <a:solidFill>
                  <a:srgbClr val="FF0000"/>
                </a:solidFill>
              </a:rPr>
              <a:t>Frequency",main</a:t>
            </a:r>
            <a:r>
              <a:rPr lang="en-US" altLang="zh-TW" sz="2800" dirty="0">
                <a:solidFill>
                  <a:srgbClr val="FF0000"/>
                </a:solidFill>
              </a:rPr>
              <a:t>="Gender")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Histogram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4834" y="2557463"/>
            <a:ext cx="3795010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Histogram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/>
              <a:t>Copy and </a:t>
            </a:r>
            <a:r>
              <a:rPr lang="en-US" altLang="zh-TW" sz="2800" b="1" dirty="0" smtClean="0"/>
              <a:t>Paste</a:t>
            </a:r>
            <a:endParaRPr lang="en-US" altLang="zh-TW" sz="2800" dirty="0" smtClean="0"/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a=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qplot</a:t>
            </a:r>
            <a:r>
              <a:rPr lang="en-US" altLang="zh-TW" sz="2400" dirty="0" smtClean="0">
                <a:solidFill>
                  <a:srgbClr val="FF0000"/>
                </a:solidFill>
              </a:rPr>
              <a:t>(achmat10,xlab</a:t>
            </a:r>
            <a:r>
              <a:rPr lang="en-US" altLang="zh-TW" sz="2400" dirty="0">
                <a:solidFill>
                  <a:srgbClr val="FF0000"/>
                </a:solidFill>
              </a:rPr>
              <a:t>="Math Score",</a:t>
            </a:r>
            <a:r>
              <a:rPr lang="en-US" altLang="zh-TW" sz="2400" dirty="0" err="1">
                <a:solidFill>
                  <a:srgbClr val="FF0000"/>
                </a:solidFill>
              </a:rPr>
              <a:t>ylab</a:t>
            </a:r>
            <a:r>
              <a:rPr lang="en-US" altLang="zh-TW" sz="2400" dirty="0">
                <a:solidFill>
                  <a:srgbClr val="FF0000"/>
                </a:solidFill>
              </a:rPr>
              <a:t>="</a:t>
            </a:r>
            <a:r>
              <a:rPr lang="en-US" altLang="zh-TW" sz="2400" dirty="0" err="1">
                <a:solidFill>
                  <a:srgbClr val="FF0000"/>
                </a:solidFill>
              </a:rPr>
              <a:t>Frequency",main</a:t>
            </a:r>
            <a:r>
              <a:rPr lang="en-US" altLang="zh-TW" sz="2400" dirty="0">
                <a:solidFill>
                  <a:srgbClr val="FF0000"/>
                </a:solidFill>
              </a:rPr>
              <a:t>="Math Achievement Score 2010", </a:t>
            </a:r>
            <a:r>
              <a:rPr lang="en-US" altLang="zh-TW" sz="2400" dirty="0" err="1">
                <a:solidFill>
                  <a:srgbClr val="FF0000"/>
                </a:solidFill>
              </a:rPr>
              <a:t>binwidth</a:t>
            </a:r>
            <a:r>
              <a:rPr lang="en-US" altLang="zh-TW" sz="2400" dirty="0">
                <a:solidFill>
                  <a:srgbClr val="FF0000"/>
                </a:solidFill>
              </a:rPr>
              <a:t> = 1)</a:t>
            </a:r>
          </a:p>
          <a:p>
            <a:pPr lvl="1"/>
            <a:r>
              <a:rPr lang="en-US" altLang="zh-TW" sz="2400" dirty="0" err="1">
                <a:solidFill>
                  <a:srgbClr val="FF0000"/>
                </a:solidFill>
              </a:rPr>
              <a:t>a+geom_histogram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en-US" altLang="zh-TW" sz="2400" dirty="0" err="1">
                <a:solidFill>
                  <a:srgbClr val="FF0000"/>
                </a:solidFill>
              </a:rPr>
              <a:t>colour</a:t>
            </a:r>
            <a:r>
              <a:rPr lang="en-US" altLang="zh-TW" sz="2400" dirty="0">
                <a:solidFill>
                  <a:srgbClr val="FF0000"/>
                </a:solidFill>
              </a:rPr>
              <a:t> = "black", fill = "red", </a:t>
            </a:r>
            <a:r>
              <a:rPr lang="en-US" altLang="zh-TW" sz="2400" dirty="0" err="1">
                <a:solidFill>
                  <a:srgbClr val="FF0000"/>
                </a:solidFill>
              </a:rPr>
              <a:t>binwidth</a:t>
            </a:r>
            <a:r>
              <a:rPr lang="en-US" altLang="zh-TW" sz="2400" dirty="0">
                <a:solidFill>
                  <a:srgbClr val="FF0000"/>
                </a:solidFill>
              </a:rPr>
              <a:t> = 1)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77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Enter data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sz="3600" b="1" dirty="0" smtClean="0"/>
              <a:t>c()  </a:t>
            </a:r>
          </a:p>
          <a:p>
            <a:pPr lvl="1"/>
            <a:r>
              <a:rPr lang="en-US" altLang="zh-TW" sz="3100" dirty="0" smtClean="0"/>
              <a:t>Use c() to enter data into R</a:t>
            </a:r>
          </a:p>
          <a:p>
            <a:r>
              <a:rPr lang="en-US" altLang="zh-TW" sz="3600" b="1" dirty="0" smtClean="0"/>
              <a:t>Try</a:t>
            </a:r>
          </a:p>
          <a:p>
            <a:pPr lvl="1"/>
            <a:r>
              <a:rPr lang="en-US" altLang="zh-TW" sz="3100" dirty="0">
                <a:solidFill>
                  <a:schemeClr val="tx1"/>
                </a:solidFill>
              </a:rPr>
              <a:t>Store 1,2,3,4, and 5 into data variable</a:t>
            </a:r>
          </a:p>
          <a:p>
            <a:pPr lvl="1"/>
            <a:r>
              <a:rPr lang="en-US" altLang="zh-TW" sz="3100" dirty="0" smtClean="0">
                <a:solidFill>
                  <a:srgbClr val="FF0000"/>
                </a:solidFill>
              </a:rPr>
              <a:t>data </a:t>
            </a:r>
            <a:r>
              <a:rPr lang="en-US" altLang="zh-TW" sz="3100" dirty="0">
                <a:solidFill>
                  <a:srgbClr val="FF0000"/>
                </a:solidFill>
              </a:rPr>
              <a:t>=c(1,2,3,4,5</a:t>
            </a:r>
            <a:r>
              <a:rPr lang="en-US" altLang="zh-TW" sz="31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3600" b="1" dirty="0" smtClean="0">
                <a:solidFill>
                  <a:schemeClr val="tx1"/>
                </a:solidFill>
              </a:rPr>
              <a:t>Type 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data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to call your number</a:t>
            </a:r>
          </a:p>
          <a:p>
            <a:pPr lvl="1"/>
            <a:r>
              <a:rPr lang="en-US" altLang="zh-TW" sz="3100" dirty="0" smtClean="0">
                <a:solidFill>
                  <a:srgbClr val="FF0000"/>
                </a:solidFill>
              </a:rPr>
              <a:t>data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95350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Boxplot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645" y="2531165"/>
            <a:ext cx="3743489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Boxplot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Copy and </a:t>
            </a:r>
            <a:r>
              <a:rPr lang="en-US" altLang="zh-TW" sz="2800" b="1" dirty="0" smtClean="0"/>
              <a:t>Paste</a:t>
            </a:r>
            <a:endParaRPr lang="en-US" altLang="zh-TW" sz="2800" dirty="0" smtClean="0"/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a=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qplot</a:t>
            </a:r>
            <a:r>
              <a:rPr lang="en-US" altLang="zh-TW" sz="2400" dirty="0" smtClean="0">
                <a:solidFill>
                  <a:srgbClr val="FF0000"/>
                </a:solidFill>
              </a:rPr>
              <a:t>(factor(gender</a:t>
            </a:r>
            <a:r>
              <a:rPr lang="en-US" altLang="zh-TW" sz="2400" dirty="0">
                <a:solidFill>
                  <a:srgbClr val="FF0000"/>
                </a:solidFill>
              </a:rPr>
              <a:t>),achmat10, </a:t>
            </a:r>
            <a:r>
              <a:rPr lang="en-US" altLang="zh-TW" sz="2400" dirty="0" err="1">
                <a:solidFill>
                  <a:srgbClr val="FF0000"/>
                </a:solidFill>
              </a:rPr>
              <a:t>geom</a:t>
            </a:r>
            <a:r>
              <a:rPr lang="en-US" altLang="zh-TW" sz="2400" dirty="0">
                <a:solidFill>
                  <a:srgbClr val="FF0000"/>
                </a:solidFill>
              </a:rPr>
              <a:t> = "boxplot",</a:t>
            </a:r>
            <a:r>
              <a:rPr lang="en-US" altLang="zh-TW" sz="2400" dirty="0" err="1">
                <a:solidFill>
                  <a:srgbClr val="FF0000"/>
                </a:solidFill>
              </a:rPr>
              <a:t>ylab</a:t>
            </a:r>
            <a:r>
              <a:rPr lang="en-US" altLang="zh-TW" sz="2400" dirty="0">
                <a:solidFill>
                  <a:srgbClr val="FF0000"/>
                </a:solidFill>
              </a:rPr>
              <a:t>="Math Score",</a:t>
            </a:r>
            <a:r>
              <a:rPr lang="en-US" altLang="zh-TW" sz="2400" dirty="0" err="1">
                <a:solidFill>
                  <a:srgbClr val="FF0000"/>
                </a:solidFill>
              </a:rPr>
              <a:t>xlab</a:t>
            </a:r>
            <a:r>
              <a:rPr lang="en-US" altLang="zh-TW" sz="2400" dirty="0">
                <a:solidFill>
                  <a:srgbClr val="FF0000"/>
                </a:solidFill>
              </a:rPr>
              <a:t>="</a:t>
            </a:r>
            <a:r>
              <a:rPr lang="en-US" altLang="zh-TW" sz="2400" dirty="0" err="1">
                <a:solidFill>
                  <a:srgbClr val="FF0000"/>
                </a:solidFill>
              </a:rPr>
              <a:t>Gender",main</a:t>
            </a:r>
            <a:r>
              <a:rPr lang="en-US" altLang="zh-TW" sz="2400" dirty="0">
                <a:solidFill>
                  <a:srgbClr val="FF0000"/>
                </a:solidFill>
              </a:rPr>
              <a:t>="Math Achievement Score 2010")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</a:rPr>
              <a:t>a + </a:t>
            </a:r>
            <a:r>
              <a:rPr lang="en-US" altLang="zh-TW" sz="2400" dirty="0" err="1">
                <a:solidFill>
                  <a:srgbClr val="FF0000"/>
                </a:solidFill>
              </a:rPr>
              <a:t>geom_boxplot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en-US" altLang="zh-TW" sz="2400" dirty="0" err="1">
                <a:solidFill>
                  <a:srgbClr val="FF0000"/>
                </a:solidFill>
              </a:rPr>
              <a:t>aes</a:t>
            </a:r>
            <a:r>
              <a:rPr lang="en-US" altLang="zh-TW" sz="2400" dirty="0">
                <a:solidFill>
                  <a:srgbClr val="FF0000"/>
                </a:solidFill>
              </a:rPr>
              <a:t>(fill = factor(gender)))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Scatter plot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98" y="2451653"/>
            <a:ext cx="3916061" cy="39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16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Scatter plot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and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a=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qplot</a:t>
            </a:r>
            <a:r>
              <a:rPr lang="en-US" altLang="zh-TW" sz="2800" dirty="0" smtClean="0">
                <a:solidFill>
                  <a:srgbClr val="FF0000"/>
                </a:solidFill>
              </a:rPr>
              <a:t>(achmat10,achsci10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a+geom_smooth</a:t>
            </a:r>
            <a:r>
              <a:rPr lang="en-US" altLang="zh-TW" sz="2800" dirty="0">
                <a:solidFill>
                  <a:srgbClr val="FF0000"/>
                </a:solidFill>
              </a:rPr>
              <a:t>(method=</a:t>
            </a:r>
            <a:r>
              <a:rPr lang="en-US" altLang="zh-TW" sz="2800" dirty="0" err="1">
                <a:solidFill>
                  <a:srgbClr val="FF0000"/>
                </a:solidFill>
              </a:rPr>
              <a:t>lm,se</a:t>
            </a:r>
            <a:r>
              <a:rPr lang="en-US" altLang="zh-TW" sz="2800" dirty="0">
                <a:solidFill>
                  <a:srgbClr val="FF0000"/>
                </a:solidFill>
              </a:rPr>
              <a:t>=FALSE)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83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Scatter plot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471" y="2425149"/>
            <a:ext cx="3901404" cy="38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Scatter plot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/>
              <a:t>Copy and </a:t>
            </a:r>
            <a:r>
              <a:rPr lang="en-US" altLang="zh-TW" sz="3200" b="1" dirty="0" smtClean="0"/>
              <a:t>Paste</a:t>
            </a:r>
            <a:endParaRPr lang="en-US" altLang="zh-TW" sz="3200" dirty="0" smtClean="0"/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</a:rPr>
              <a:t>a=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qplot</a:t>
            </a:r>
            <a:r>
              <a:rPr lang="en-US" altLang="zh-TW" sz="2800" dirty="0" smtClean="0">
                <a:solidFill>
                  <a:srgbClr val="FF0000"/>
                </a:solidFill>
              </a:rPr>
              <a:t>(achmat10,achsci10,color=gender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sz="2800" dirty="0" err="1">
                <a:solidFill>
                  <a:srgbClr val="FF0000"/>
                </a:solidFill>
              </a:rPr>
              <a:t>a+geom_smooth</a:t>
            </a:r>
            <a:r>
              <a:rPr lang="en-US" altLang="zh-TW" sz="2800" dirty="0">
                <a:solidFill>
                  <a:srgbClr val="FF0000"/>
                </a:solidFill>
              </a:rPr>
              <a:t>(method=</a:t>
            </a:r>
            <a:r>
              <a:rPr lang="en-US" altLang="zh-TW" sz="2800" dirty="0" err="1">
                <a:solidFill>
                  <a:srgbClr val="FF0000"/>
                </a:solidFill>
              </a:rPr>
              <a:t>lm,se</a:t>
            </a:r>
            <a:r>
              <a:rPr lang="en-US" altLang="zh-TW" sz="2800" dirty="0">
                <a:solidFill>
                  <a:srgbClr val="FF0000"/>
                </a:solidFill>
              </a:rPr>
              <a:t>=FALSE)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Source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R Graphs</a:t>
            </a:r>
          </a:p>
          <a:p>
            <a:pPr lvl="1"/>
            <a:r>
              <a:rPr lang="en-US" altLang="zh-TW" sz="2400" b="1" dirty="0" smtClean="0"/>
              <a:t>statmethods.net</a:t>
            </a:r>
          </a:p>
          <a:p>
            <a:pPr lvl="1"/>
            <a:r>
              <a:rPr lang="en-US" altLang="zh-TW" sz="2400" b="1" u="sng" dirty="0" smtClean="0">
                <a:solidFill>
                  <a:srgbClr val="0070C0"/>
                </a:solidFill>
              </a:rPr>
              <a:t>http://www.statmethods.net/graphs/</a:t>
            </a:r>
          </a:p>
          <a:p>
            <a:r>
              <a:rPr lang="en-US" altLang="zh-TW" sz="2800" b="1" dirty="0" smtClean="0"/>
              <a:t>ggplot2</a:t>
            </a:r>
          </a:p>
          <a:p>
            <a:pPr lvl="1"/>
            <a:r>
              <a:rPr lang="en-US" altLang="zh-TW" sz="2400" b="1" dirty="0" smtClean="0"/>
              <a:t>Cookbook for R</a:t>
            </a:r>
          </a:p>
          <a:p>
            <a:pPr lvl="1"/>
            <a:r>
              <a:rPr lang="en-US" altLang="zh-TW" sz="2400" b="1" u="sng" dirty="0">
                <a:solidFill>
                  <a:srgbClr val="0070C0"/>
                </a:solidFill>
              </a:rPr>
              <a:t>http://www.cookbook-r.com/Graphs/</a:t>
            </a:r>
            <a:endParaRPr lang="en-US" altLang="zh-TW" sz="2400" b="1" u="sng" dirty="0" smtClean="0">
              <a:solidFill>
                <a:srgbClr val="0070C0"/>
              </a:solidFill>
            </a:endParaRP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210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Question &amp; Answer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Kin Wong (Sam)</a:t>
            </a:r>
          </a:p>
          <a:p>
            <a:r>
              <a:rPr lang="en-US" altLang="zh-TW" sz="2400" u="sng" dirty="0">
                <a:solidFill>
                  <a:srgbClr val="0070C0"/>
                </a:solidFill>
              </a:rPr>
              <a:t>kiwong@jjay.cuny.edu</a:t>
            </a:r>
          </a:p>
        </p:txBody>
      </p:sp>
    </p:spTree>
    <p:extLst>
      <p:ext uri="{BB962C8B-B14F-4D97-AF65-F5344CB8AC3E}">
        <p14:creationId xmlns:p14="http://schemas.microsoft.com/office/powerpoint/2010/main" val="315917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/>
              <a:t>Import CSV in 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600" b="1" dirty="0"/>
              <a:t>Store your file address in </a:t>
            </a:r>
            <a:r>
              <a:rPr lang="en-US" altLang="zh-TW" sz="3600" b="1" u="sng" dirty="0"/>
              <a:t>dataset</a:t>
            </a:r>
            <a:r>
              <a:rPr lang="en-US" altLang="zh-TW" sz="3600" b="1" dirty="0"/>
              <a:t> variable</a:t>
            </a:r>
            <a:r>
              <a:rPr lang="en-US" altLang="zh-TW" sz="3600" b="1" dirty="0" smtClean="0"/>
              <a:t>.</a:t>
            </a:r>
          </a:p>
          <a:p>
            <a:pPr lvl="1"/>
            <a:r>
              <a:rPr lang="en-US" altLang="zh-TW" sz="3200" dirty="0">
                <a:solidFill>
                  <a:srgbClr val="FF0000"/>
                </a:solidFill>
              </a:rPr>
              <a:t>dataset </a:t>
            </a:r>
            <a:r>
              <a:rPr lang="en-US" altLang="zh-TW" sz="3200" dirty="0" smtClean="0">
                <a:solidFill>
                  <a:srgbClr val="FF0000"/>
                </a:solidFill>
              </a:rPr>
              <a:t>="D:/accidents.csv“</a:t>
            </a:r>
          </a:p>
          <a:p>
            <a:r>
              <a:rPr lang="en-US" altLang="zh-TW" sz="3600" b="1" dirty="0" smtClean="0">
                <a:solidFill>
                  <a:srgbClr val="00B050"/>
                </a:solidFill>
              </a:rPr>
              <a:t>Warning: R uses “</a:t>
            </a:r>
            <a:r>
              <a:rPr lang="en-US" altLang="zh-TW" sz="3600" b="1" u="sng" dirty="0" smtClean="0">
                <a:solidFill>
                  <a:srgbClr val="00B050"/>
                </a:solidFill>
              </a:rPr>
              <a:t>/</a:t>
            </a:r>
            <a:r>
              <a:rPr lang="en-US" altLang="zh-TW" sz="3600" b="1" dirty="0" smtClean="0">
                <a:solidFill>
                  <a:srgbClr val="00B050"/>
                </a:solidFill>
              </a:rPr>
              <a:t>” instead of “</a:t>
            </a:r>
            <a:r>
              <a:rPr lang="en-US" altLang="zh-TW" sz="3600" b="1" u="sng" dirty="0" smtClean="0">
                <a:solidFill>
                  <a:srgbClr val="00B050"/>
                </a:solidFill>
              </a:rPr>
              <a:t>\</a:t>
            </a:r>
            <a:r>
              <a:rPr lang="en-US" altLang="zh-TW" sz="3600" b="1" dirty="0" smtClean="0">
                <a:solidFill>
                  <a:srgbClr val="00B050"/>
                </a:solidFill>
              </a:rPr>
              <a:t>”</a:t>
            </a:r>
          </a:p>
          <a:p>
            <a:r>
              <a:rPr lang="en-US" altLang="zh-TW" sz="3600" b="1" dirty="0" smtClean="0"/>
              <a:t>Load </a:t>
            </a:r>
            <a:r>
              <a:rPr lang="en-US" altLang="zh-TW" sz="3600" b="1" dirty="0" err="1" smtClean="0"/>
              <a:t>csv</a:t>
            </a:r>
            <a:r>
              <a:rPr lang="en-US" altLang="zh-TW" sz="3600" b="1" dirty="0" smtClean="0"/>
              <a:t> </a:t>
            </a:r>
            <a:r>
              <a:rPr lang="en-US" altLang="zh-TW" sz="3600" b="1" smtClean="0"/>
              <a:t>file into </a:t>
            </a:r>
            <a:r>
              <a:rPr lang="en-US" altLang="zh-TW" sz="3600" b="1" dirty="0" smtClean="0"/>
              <a:t>data variable:</a:t>
            </a:r>
          </a:p>
          <a:p>
            <a:pPr lvl="1"/>
            <a:r>
              <a:rPr lang="en-US" altLang="zh-TW" sz="3200" dirty="0" smtClean="0">
                <a:solidFill>
                  <a:srgbClr val="FF0000"/>
                </a:solidFill>
              </a:rPr>
              <a:t>data=</a:t>
            </a:r>
            <a:r>
              <a:rPr lang="en-US" altLang="zh-TW" sz="3200" dirty="0" err="1" smtClean="0">
                <a:solidFill>
                  <a:srgbClr val="FF0000"/>
                </a:solidFill>
              </a:rPr>
              <a:t>read.table</a:t>
            </a:r>
            <a:r>
              <a:rPr lang="en-US" altLang="zh-TW" sz="3200" dirty="0" smtClean="0">
                <a:solidFill>
                  <a:srgbClr val="FF0000"/>
                </a:solidFill>
              </a:rPr>
              <a:t>(dataset, </a:t>
            </a:r>
            <a:r>
              <a:rPr lang="en-US" altLang="zh-TW" sz="3200" dirty="0">
                <a:solidFill>
                  <a:srgbClr val="FF0000"/>
                </a:solidFill>
              </a:rPr>
              <a:t>header=T, </a:t>
            </a:r>
            <a:r>
              <a:rPr lang="en-US" altLang="zh-TW" sz="3200" dirty="0" err="1">
                <a:solidFill>
                  <a:srgbClr val="FF0000"/>
                </a:solidFill>
              </a:rPr>
              <a:t>sep</a:t>
            </a:r>
            <a:r>
              <a:rPr lang="en-US" altLang="zh-TW" sz="3200" dirty="0" smtClean="0">
                <a:solidFill>
                  <a:srgbClr val="FF0000"/>
                </a:solidFill>
              </a:rPr>
              <a:t>=",")</a:t>
            </a:r>
          </a:p>
          <a:p>
            <a:endParaRPr lang="en-US" altLang="zh-TW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0827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Import SAV in 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SAV = SPSS File</a:t>
            </a:r>
          </a:p>
        </p:txBody>
      </p:sp>
    </p:spTree>
    <p:extLst>
      <p:ext uri="{BB962C8B-B14F-4D97-AF65-F5344CB8AC3E}">
        <p14:creationId xmlns:p14="http://schemas.microsoft.com/office/powerpoint/2010/main" val="30345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545</TotalTime>
  <Words>1640</Words>
  <Application>Microsoft Office PowerPoint</Application>
  <PresentationFormat>Widescreen</PresentationFormat>
  <Paragraphs>336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微軟正黑體</vt:lpstr>
      <vt:lpstr>新細明體</vt:lpstr>
      <vt:lpstr>Arial</vt:lpstr>
      <vt:lpstr>Garamond</vt:lpstr>
      <vt:lpstr>Wingdings</vt:lpstr>
      <vt:lpstr>有機</vt:lpstr>
      <vt:lpstr>I❤R</vt:lpstr>
      <vt:lpstr>Game Plan</vt:lpstr>
      <vt:lpstr>Intro R</vt:lpstr>
      <vt:lpstr>R</vt:lpstr>
      <vt:lpstr>R</vt:lpstr>
      <vt:lpstr>Exercise</vt:lpstr>
      <vt:lpstr>Enter data</vt:lpstr>
      <vt:lpstr>Import CSV in R</vt:lpstr>
      <vt:lpstr>Import SAV in R</vt:lpstr>
      <vt:lpstr>tcltk (Select a File with GUI)</vt:lpstr>
      <vt:lpstr>tcltk (Successful)</vt:lpstr>
      <vt:lpstr>Import SAV in R</vt:lpstr>
      <vt:lpstr>Import SAV in R</vt:lpstr>
      <vt:lpstr>Attach data</vt:lpstr>
      <vt:lpstr>Show all Variables</vt:lpstr>
      <vt:lpstr>R Code (Load SPSS file)</vt:lpstr>
      <vt:lpstr>Descriptive Statistics</vt:lpstr>
      <vt:lpstr>Frequency table</vt:lpstr>
      <vt:lpstr>Percentile</vt:lpstr>
      <vt:lpstr>Central Tendency</vt:lpstr>
      <vt:lpstr>Dispersion</vt:lpstr>
      <vt:lpstr>Distribution</vt:lpstr>
      <vt:lpstr>Distribution</vt:lpstr>
      <vt:lpstr>Compare Mean</vt:lpstr>
      <vt:lpstr>Inferential Statistics</vt:lpstr>
      <vt:lpstr>One sample t-test</vt:lpstr>
      <vt:lpstr>Pair sample t-test</vt:lpstr>
      <vt:lpstr>Independent sample t-test</vt:lpstr>
      <vt:lpstr>Independent sample t-test</vt:lpstr>
      <vt:lpstr>Independent sample t-test</vt:lpstr>
      <vt:lpstr>Independent sample t-test</vt:lpstr>
      <vt:lpstr>ANOVA</vt:lpstr>
      <vt:lpstr>ANOVA</vt:lpstr>
      <vt:lpstr>Correlation</vt:lpstr>
      <vt:lpstr>Correlation</vt:lpstr>
      <vt:lpstr>Linear Regression</vt:lpstr>
      <vt:lpstr>Crosstab</vt:lpstr>
      <vt:lpstr>Crosstab</vt:lpstr>
      <vt:lpstr>R Graphs</vt:lpstr>
      <vt:lpstr>Game Plan</vt:lpstr>
      <vt:lpstr>R Graphs</vt:lpstr>
      <vt:lpstr>Bar Chart</vt:lpstr>
      <vt:lpstr>Bar Chart - Simple Bar Plot </vt:lpstr>
      <vt:lpstr>Bar Chart - Simple Bar Plot </vt:lpstr>
      <vt:lpstr>Bar Chart - Simple Horizontal Bar Plot </vt:lpstr>
      <vt:lpstr>Bar Chart - Simple Horizontal Bar Plot </vt:lpstr>
      <vt:lpstr>Bar Chart - Staked Bar Plot </vt:lpstr>
      <vt:lpstr>Bar Chart - Staked Bar Plot </vt:lpstr>
      <vt:lpstr>Bar Chart - Grouped Bar Plot</vt:lpstr>
      <vt:lpstr>Bar Chart - Grouped Bar Plot</vt:lpstr>
      <vt:lpstr>Histogram</vt:lpstr>
      <vt:lpstr>Histogram</vt:lpstr>
      <vt:lpstr>Histogram w/ Normal Curve</vt:lpstr>
      <vt:lpstr>Histogram w/ Normal Curve</vt:lpstr>
      <vt:lpstr>Boxplot</vt:lpstr>
      <vt:lpstr>Boxplot</vt:lpstr>
      <vt:lpstr>Multi-Boxplot</vt:lpstr>
      <vt:lpstr>Boxplot</vt:lpstr>
      <vt:lpstr>Scatter plot</vt:lpstr>
      <vt:lpstr>Scatter plot</vt:lpstr>
      <vt:lpstr>Scatter plot w/ Regression line</vt:lpstr>
      <vt:lpstr>Scatter plot w/ Regression line</vt:lpstr>
      <vt:lpstr>ggplot2</vt:lpstr>
      <vt:lpstr>ggplot2</vt:lpstr>
      <vt:lpstr>Import ggplot2 in R</vt:lpstr>
      <vt:lpstr>Bar Chart</vt:lpstr>
      <vt:lpstr>Bar Chart</vt:lpstr>
      <vt:lpstr>Histogram</vt:lpstr>
      <vt:lpstr>Histogram</vt:lpstr>
      <vt:lpstr>Boxplot</vt:lpstr>
      <vt:lpstr>Boxplot</vt:lpstr>
      <vt:lpstr>Scatter plot</vt:lpstr>
      <vt:lpstr>Scatter plot</vt:lpstr>
      <vt:lpstr>Scatter plot</vt:lpstr>
      <vt:lpstr>Scatter plot</vt:lpstr>
      <vt:lpstr>Source</vt:lpstr>
      <vt:lpstr>Question &amp; Answer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 Wong</dc:creator>
  <cp:lastModifiedBy>Kinwah Wong</cp:lastModifiedBy>
  <cp:revision>232</cp:revision>
  <dcterms:created xsi:type="dcterms:W3CDTF">2014-01-09T19:11:45Z</dcterms:created>
  <dcterms:modified xsi:type="dcterms:W3CDTF">2014-08-21T20:36:42Z</dcterms:modified>
</cp:coreProperties>
</file>